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8" r:id="rId6"/>
    <p:sldId id="259" r:id="rId7"/>
    <p:sldId id="260" r:id="rId8"/>
    <p:sldId id="261" r:id="rId9"/>
    <p:sldId id="262" r:id="rId10"/>
    <p:sldId id="263" r:id="rId11"/>
    <p:sldId id="264" r:id="rId12"/>
    <p:sldId id="292" r:id="rId13"/>
    <p:sldId id="293" r:id="rId14"/>
    <p:sldId id="267" r:id="rId15"/>
    <p:sldId id="269" r:id="rId16"/>
    <p:sldId id="270" r:id="rId17"/>
    <p:sldId id="271" r:id="rId18"/>
    <p:sldId id="290" r:id="rId19"/>
    <p:sldId id="295" r:id="rId20"/>
    <p:sldId id="294" r:id="rId21"/>
    <p:sldId id="287" r:id="rId22"/>
    <p:sldId id="291" r:id="rId23"/>
    <p:sldId id="286" r:id="rId24"/>
    <p:sldId id="273" r:id="rId25"/>
    <p:sldId id="274" r:id="rId26"/>
    <p:sldId id="275" r:id="rId27"/>
    <p:sldId id="276" r:id="rId28"/>
    <p:sldId id="288" r:id="rId29"/>
    <p:sldId id="289" r:id="rId30"/>
    <p:sldId id="277" r:id="rId31"/>
    <p:sldId id="278" r:id="rId32"/>
    <p:sldId id="279" r:id="rId33"/>
    <p:sldId id="280" r:id="rId34"/>
    <p:sldId id="281" r:id="rId35"/>
    <p:sldId id="282"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bisch2" initials="jhb" lastIdx="6" clrIdx="0"/>
  <p:cmAuthor id="1" name="Mykenzie Spaulding" initials="M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00" autoAdjust="0"/>
  </p:normalViewPr>
  <p:slideViewPr>
    <p:cSldViewPr>
      <p:cViewPr>
        <p:scale>
          <a:sx n="225" d="100"/>
          <a:sy n="225" d="100"/>
        </p:scale>
        <p:origin x="1818" y="591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111" d="100"/>
          <a:sy n="111" d="100"/>
        </p:scale>
        <p:origin x="-144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B996F-58AF-4969-B82C-C87C04272B09}" type="datetimeFigureOut">
              <a:rPr lang="en-US" smtClean="0"/>
              <a:t>8/29/2016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DE9B1-3FDF-45C1-963B-7282C209FAD0}" type="slidenum">
              <a:rPr lang="en-US" smtClean="0"/>
              <a:t>‹#›</a:t>
            </a:fld>
            <a:endParaRPr lang="en-US" dirty="0"/>
          </a:p>
        </p:txBody>
      </p:sp>
    </p:spTree>
    <p:extLst>
      <p:ext uri="{BB962C8B-B14F-4D97-AF65-F5344CB8AC3E}">
        <p14:creationId xmlns:p14="http://schemas.microsoft.com/office/powerpoint/2010/main" val="189692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ea typeface="ＭＳ Ｐゴシック" pitchFamily="34" charset="-128"/>
                <a:cs typeface="Arial Unicode MS" pitchFamily="34" charset="-128"/>
              </a:rPr>
              <a:t>Hi everyone and welcome!</a:t>
            </a:r>
            <a:r>
              <a:rPr lang="en-US" baseline="0" dirty="0" smtClean="0">
                <a:latin typeface="Arial" pitchFamily="34" charset="0"/>
                <a:ea typeface="ＭＳ Ｐゴシック" pitchFamily="34" charset="-128"/>
                <a:cs typeface="Arial Unicode MS" pitchFamily="34" charset="-128"/>
              </a:rPr>
              <a:t> </a:t>
            </a:r>
          </a:p>
          <a:p>
            <a:endParaRPr lang="en-US" b="1" baseline="0" dirty="0" smtClean="0">
              <a:solidFill>
                <a:srgbClr val="FF0000"/>
              </a:solidFill>
              <a:latin typeface="Arial" pitchFamily="34" charset="0"/>
              <a:ea typeface="ＭＳ Ｐゴシック" pitchFamily="34" charset="-128"/>
              <a:cs typeface="Arial Unicode MS" pitchFamily="34" charset="-128"/>
            </a:endParaRPr>
          </a:p>
          <a:p>
            <a:r>
              <a:rPr lang="en-US" b="1" u="sng" baseline="0" dirty="0" smtClean="0">
                <a:solidFill>
                  <a:srgbClr val="FF0000"/>
                </a:solidFill>
                <a:effectLst/>
                <a:latin typeface="Arial" pitchFamily="34" charset="0"/>
                <a:ea typeface="ＭＳ Ｐゴシック" pitchFamily="34" charset="-128"/>
                <a:cs typeface="Arial Unicode MS" pitchFamily="34" charset="-128"/>
              </a:rPr>
              <a:t>NOTE TO PRESENTER:</a:t>
            </a:r>
            <a:r>
              <a:rPr lang="en-US" b="1" u="none" baseline="0" dirty="0" smtClean="0">
                <a:solidFill>
                  <a:srgbClr val="FF0000"/>
                </a:solidFill>
                <a:effectLst/>
                <a:latin typeface="Arial" pitchFamily="34" charset="0"/>
                <a:ea typeface="ＭＳ Ｐゴシック" pitchFamily="34" charset="-128"/>
                <a:cs typeface="Arial Unicode MS" pitchFamily="34" charset="-128"/>
              </a:rPr>
              <a:t> </a:t>
            </a:r>
            <a:r>
              <a:rPr lang="en-US" b="0" baseline="0" dirty="0" smtClean="0">
                <a:latin typeface="Arial" pitchFamily="34" charset="0"/>
                <a:ea typeface="ＭＳ Ｐゴシック" pitchFamily="34" charset="-128"/>
                <a:cs typeface="Arial Unicode MS" pitchFamily="34" charset="-128"/>
              </a:rPr>
              <a:t>please adjust investment threshold per the employers requirements.</a:t>
            </a:r>
          </a:p>
        </p:txBody>
      </p:sp>
      <p:sp>
        <p:nvSpPr>
          <p:cNvPr id="4" name="Slide Number Placeholder 3"/>
          <p:cNvSpPr>
            <a:spLocks noGrp="1"/>
          </p:cNvSpPr>
          <p:nvPr>
            <p:ph type="sldNum" sz="quarter" idx="10"/>
          </p:nvPr>
        </p:nvSpPr>
        <p:spPr/>
        <p:txBody>
          <a:bodyPr/>
          <a:lstStyle/>
          <a:p>
            <a:fld id="{FB4DE9B1-3FDF-45C1-963B-7282C209FAD0}" type="slidenum">
              <a:rPr lang="en-US" smtClean="0"/>
              <a:t>1</a:t>
            </a:fld>
            <a:endParaRPr lang="en-US" dirty="0"/>
          </a:p>
        </p:txBody>
      </p:sp>
    </p:spTree>
    <p:extLst>
      <p:ext uri="{BB962C8B-B14F-4D97-AF65-F5344CB8AC3E}">
        <p14:creationId xmlns:p14="http://schemas.microsoft.com/office/powerpoint/2010/main" val="203517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your investment account takes just six</a:t>
            </a:r>
            <a:r>
              <a:rPr lang="en-US" baseline="0" dirty="0" smtClean="0"/>
              <a:t> </a:t>
            </a:r>
            <a:r>
              <a:rPr lang="en-US" dirty="0" smtClean="0"/>
              <a:t>easy steps:</a:t>
            </a:r>
          </a:p>
          <a:p>
            <a:endParaRPr lang="en-US" dirty="0" smtClean="0"/>
          </a:p>
          <a:p>
            <a:r>
              <a:rPr lang="en-US" dirty="0" smtClean="0"/>
              <a:t>First, log in at myCDH.optum.com by selecting “participant</a:t>
            </a:r>
            <a:r>
              <a:rPr lang="en-US" baseline="0" dirty="0" smtClean="0"/>
              <a:t> log in.”</a:t>
            </a:r>
            <a:endParaRPr lang="en-US" dirty="0" smtClean="0"/>
          </a:p>
        </p:txBody>
      </p:sp>
      <p:sp>
        <p:nvSpPr>
          <p:cNvPr id="4" name="Slide Number Placeholder 3"/>
          <p:cNvSpPr>
            <a:spLocks noGrp="1"/>
          </p:cNvSpPr>
          <p:nvPr>
            <p:ph type="sldNum" sz="quarter" idx="10"/>
          </p:nvPr>
        </p:nvSpPr>
        <p:spPr/>
        <p:txBody>
          <a:bodyPr/>
          <a:lstStyle/>
          <a:p>
            <a:fld id="{FB4DE9B1-3FDF-45C1-963B-7282C209FAD0}" type="slidenum">
              <a:rPr lang="en-US" smtClean="0"/>
              <a:t>10</a:t>
            </a:fld>
            <a:endParaRPr lang="en-US" dirty="0"/>
          </a:p>
        </p:txBody>
      </p:sp>
    </p:spTree>
    <p:extLst>
      <p:ext uri="{BB962C8B-B14F-4D97-AF65-F5344CB8AC3E}">
        <p14:creationId xmlns:p14="http://schemas.microsoft.com/office/powerpoint/2010/main" val="137216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navigate to the investment</a:t>
            </a:r>
            <a:r>
              <a:rPr lang="en-US" baseline="0" dirty="0" smtClean="0"/>
              <a:t> section of your account. This can be done by selecting the “Account” tab near the top of the page followed by “Investments” on the left hand side, and finally, click the orange “Manage Investments” button.</a:t>
            </a:r>
            <a:endParaRPr lang="en-US" dirty="0" smtClean="0"/>
          </a:p>
        </p:txBody>
      </p:sp>
      <p:sp>
        <p:nvSpPr>
          <p:cNvPr id="4" name="Slide Number Placeholder 3"/>
          <p:cNvSpPr>
            <a:spLocks noGrp="1"/>
          </p:cNvSpPr>
          <p:nvPr>
            <p:ph type="sldNum" sz="quarter" idx="10"/>
          </p:nvPr>
        </p:nvSpPr>
        <p:spPr/>
        <p:txBody>
          <a:bodyPr/>
          <a:lstStyle/>
          <a:p>
            <a:fld id="{FB4DE9B1-3FDF-45C1-963B-7282C209FAD0}" type="slidenum">
              <a:rPr lang="en-US" smtClean="0"/>
              <a:t>11</a:t>
            </a:fld>
            <a:endParaRPr lang="en-US" dirty="0"/>
          </a:p>
        </p:txBody>
      </p:sp>
    </p:spTree>
    <p:extLst>
      <p:ext uri="{BB962C8B-B14F-4D97-AF65-F5344CB8AC3E}">
        <p14:creationId xmlns:p14="http://schemas.microsoft.com/office/powerpoint/2010/main" val="137216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This is bring you</a:t>
            </a:r>
            <a:r>
              <a:rPr lang="en-US" baseline="0" dirty="0" smtClean="0">
                <a:latin typeface="Arial" pitchFamily="34" charset="0"/>
                <a:cs typeface="Arial" pitchFamily="34" charset="0"/>
              </a:rPr>
              <a:t> to a pop-up. Please click “Continue” in order to be navigated to a third-party website to begin the investing process.</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12</a:t>
            </a:fld>
            <a:endParaRPr lang="en-US" dirty="0"/>
          </a:p>
        </p:txBody>
      </p:sp>
    </p:spTree>
    <p:extLst>
      <p:ext uri="{BB962C8B-B14F-4D97-AF65-F5344CB8AC3E}">
        <p14:creationId xmlns:p14="http://schemas.microsoft.com/office/powerpoint/2010/main" val="27754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you have navigated</a:t>
            </a:r>
            <a:r>
              <a:rPr lang="en-US" baseline="0" dirty="0" smtClean="0"/>
              <a:t> to the third-party website, your screen will be as shown. Select the “Manage My Investment Account” tab near the top, followed by “Update Investment Elections” that appears in the drop down.</a:t>
            </a:r>
            <a:endParaRPr lang="en-US" dirty="0" smtClean="0"/>
          </a:p>
        </p:txBody>
      </p:sp>
      <p:sp>
        <p:nvSpPr>
          <p:cNvPr id="4" name="Slide Number Placeholder 3"/>
          <p:cNvSpPr>
            <a:spLocks noGrp="1"/>
          </p:cNvSpPr>
          <p:nvPr>
            <p:ph type="sldNum" sz="quarter" idx="10"/>
          </p:nvPr>
        </p:nvSpPr>
        <p:spPr/>
        <p:txBody>
          <a:bodyPr/>
          <a:lstStyle/>
          <a:p>
            <a:fld id="{FB4DE9B1-3FDF-45C1-963B-7282C209FAD0}" type="slidenum">
              <a:rPr lang="en-US" smtClean="0"/>
              <a:t>13</a:t>
            </a:fld>
            <a:endParaRPr lang="en-US" dirty="0"/>
          </a:p>
        </p:txBody>
      </p:sp>
    </p:spTree>
    <p:extLst>
      <p:ext uri="{BB962C8B-B14F-4D97-AF65-F5344CB8AC3E}">
        <p14:creationId xmlns:p14="http://schemas.microsoft.com/office/powerpoint/2010/main" val="4291209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where you enter your desired allocation percentages. We will review tools and resources shortly to help with your decision, but please remember that </a:t>
            </a:r>
            <a:r>
              <a:rPr lang="en-US" sz="1200" dirty="0" smtClean="0">
                <a:solidFill>
                  <a:srgbClr val="53565A"/>
                </a:solidFill>
              </a:rPr>
              <a:t>if no allocation is completed, 100% of your funds will automatically be invested in the First American Prime investment account.</a:t>
            </a:r>
          </a:p>
        </p:txBody>
      </p:sp>
      <p:sp>
        <p:nvSpPr>
          <p:cNvPr id="4" name="Slide Number Placeholder 3"/>
          <p:cNvSpPr>
            <a:spLocks noGrp="1"/>
          </p:cNvSpPr>
          <p:nvPr>
            <p:ph type="sldNum" sz="quarter" idx="10"/>
          </p:nvPr>
        </p:nvSpPr>
        <p:spPr/>
        <p:txBody>
          <a:bodyPr/>
          <a:lstStyle/>
          <a:p>
            <a:fld id="{FB4DE9B1-3FDF-45C1-963B-7282C209FAD0}" type="slidenum">
              <a:rPr lang="en-US" smtClean="0"/>
              <a:t>14</a:t>
            </a:fld>
            <a:endParaRPr lang="en-US" dirty="0"/>
          </a:p>
        </p:txBody>
      </p:sp>
    </p:spTree>
    <p:extLst>
      <p:ext uri="{BB962C8B-B14F-4D97-AF65-F5344CB8AC3E}">
        <p14:creationId xmlns:p14="http://schemas.microsoft.com/office/powerpoint/2010/main" val="14647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final step is to select “Submit Election Change Request.” Congratulations! You‘ve completed the first aspect to investing with your HSA.</a:t>
            </a:r>
          </a:p>
        </p:txBody>
      </p:sp>
      <p:sp>
        <p:nvSpPr>
          <p:cNvPr id="4" name="Slide Number Placeholder 3"/>
          <p:cNvSpPr>
            <a:spLocks noGrp="1"/>
          </p:cNvSpPr>
          <p:nvPr>
            <p:ph type="sldNum" sz="quarter" idx="10"/>
          </p:nvPr>
        </p:nvSpPr>
        <p:spPr/>
        <p:txBody>
          <a:bodyPr/>
          <a:lstStyle/>
          <a:p>
            <a:fld id="{FB4DE9B1-3FDF-45C1-963B-7282C209FAD0}" type="slidenum">
              <a:rPr lang="en-US" smtClean="0"/>
              <a:t>15</a:t>
            </a:fld>
            <a:endParaRPr lang="en-US" dirty="0"/>
          </a:p>
        </p:txBody>
      </p:sp>
    </p:spTree>
    <p:extLst>
      <p:ext uri="{BB962C8B-B14F-4D97-AF65-F5344CB8AC3E}">
        <p14:creationId xmlns:p14="http://schemas.microsoft.com/office/powerpoint/2010/main" val="14647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next step is to set up fund transfers. </a:t>
            </a:r>
            <a:r>
              <a:rPr lang="en-US" sz="1200" dirty="0" smtClean="0">
                <a:solidFill>
                  <a:srgbClr val="53565A"/>
                </a:solidFill>
              </a:rPr>
              <a:t>In order for your HSA funds to be invested, you need one final step: setting up your investment transfer threshold and sweeps.</a:t>
            </a:r>
          </a:p>
          <a:p>
            <a:endParaRPr lang="en-US" dirty="0" smtClean="0"/>
          </a:p>
          <a:p>
            <a:r>
              <a:rPr lang="en-US" sz="1200" b="1" dirty="0" smtClean="0">
                <a:solidFill>
                  <a:srgbClr val="53565A"/>
                </a:solidFill>
              </a:rPr>
              <a:t>Please note: </a:t>
            </a:r>
            <a:r>
              <a:rPr lang="en-US" sz="1200" dirty="0" smtClean="0">
                <a:solidFill>
                  <a:srgbClr val="53565A"/>
                </a:solidFill>
              </a:rPr>
              <a:t>if no investment transfer threshold is set, your HSA funds will not be transferred to your investment account. We will review sweeps</a:t>
            </a:r>
            <a:r>
              <a:rPr lang="en-US" sz="1200" baseline="0" dirty="0" smtClean="0">
                <a:solidFill>
                  <a:srgbClr val="53565A"/>
                </a:solidFill>
              </a:rPr>
              <a:t> and transfers to help make you more familiar.</a:t>
            </a:r>
            <a:endParaRPr lang="en-US" dirty="0"/>
          </a:p>
        </p:txBody>
      </p:sp>
      <p:sp>
        <p:nvSpPr>
          <p:cNvPr id="4" name="Slide Number Placeholder 3"/>
          <p:cNvSpPr>
            <a:spLocks noGrp="1"/>
          </p:cNvSpPr>
          <p:nvPr>
            <p:ph type="sldNum" sz="quarter" idx="10"/>
          </p:nvPr>
        </p:nvSpPr>
        <p:spPr/>
        <p:txBody>
          <a:bodyPr/>
          <a:lstStyle/>
          <a:p>
            <a:fld id="{FB4DE9B1-3FDF-45C1-963B-7282C209FAD0}" type="slidenum">
              <a:rPr lang="en-US" smtClean="0"/>
              <a:t>16</a:t>
            </a:fld>
            <a:endParaRPr lang="en-US" dirty="0"/>
          </a:p>
        </p:txBody>
      </p:sp>
    </p:spTree>
    <p:extLst>
      <p:ext uri="{BB962C8B-B14F-4D97-AF65-F5344CB8AC3E}">
        <p14:creationId xmlns:p14="http://schemas.microsoft.com/office/powerpoint/2010/main" val="248286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may be asking,</a:t>
            </a:r>
            <a:r>
              <a:rPr lang="en-US" baseline="0" dirty="0" smtClean="0"/>
              <a:t> what is an investment transfer threshold? What’s a sweep?</a:t>
            </a:r>
            <a:endParaRPr lang="en-US" dirty="0" smtClean="0"/>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3565A"/>
                </a:solidFill>
              </a:rPr>
              <a:t>The investment transfer threshold sets the maximum amount of funds to remain in your HSA cash account. All funds exceeding this threshold will be moved automatically from your HSA cash account to your investment account. As mentioned, the threshold can be increments of $100 within a minimum value of $2,500.</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53565A"/>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3565A"/>
                </a:solidFill>
              </a:rPr>
              <a:t>A sweep is the process of Optum automatically moving the funds from your HSA cash account to your investment account when the funds in your HSA cash account exceed your investment transfer threshold. If your account balance falls below the investment transfer threshold, funds will be automatically swept back to your HSA cash account from your investment account.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53565A"/>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3565A"/>
                </a:solidFill>
              </a:rPr>
              <a:t>For example, if an</a:t>
            </a:r>
            <a:r>
              <a:rPr lang="en-US" baseline="0" dirty="0" smtClean="0">
                <a:solidFill>
                  <a:srgbClr val="53565A"/>
                </a:solidFill>
              </a:rPr>
              <a:t> account holde</a:t>
            </a:r>
            <a:r>
              <a:rPr lang="en-US" dirty="0" smtClean="0">
                <a:solidFill>
                  <a:srgbClr val="53565A"/>
                </a:solidFill>
              </a:rPr>
              <a:t>r’s cash account balance</a:t>
            </a:r>
            <a:r>
              <a:rPr lang="en-US" baseline="0" dirty="0" smtClean="0">
                <a:solidFill>
                  <a:srgbClr val="53565A"/>
                </a:solidFill>
              </a:rPr>
              <a:t> is $2,550, this will not trigger a sweep because it does not meet the $100 minimum sweep transaction amount. But, if an account holder’s balance is $2,950, Optum’s system will trigger a sweep transaction that will initiate an investment buy in the amount of $350.</a:t>
            </a:r>
            <a:endParaRPr lang="en-US" dirty="0" smtClean="0">
              <a:solidFill>
                <a:srgbClr val="53565A"/>
              </a:solidFill>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17</a:t>
            </a:fld>
            <a:endParaRPr lang="en-US" dirty="0"/>
          </a:p>
        </p:txBody>
      </p:sp>
    </p:spTree>
    <p:extLst>
      <p:ext uri="{BB962C8B-B14F-4D97-AF65-F5344CB8AC3E}">
        <p14:creationId xmlns:p14="http://schemas.microsoft.com/office/powerpoint/2010/main" val="269748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go through an example. Say you set your recurring transfer threshold at $2,800. As of April 1</a:t>
            </a:r>
            <a:r>
              <a:rPr lang="en-US" baseline="30000" dirty="0" smtClean="0"/>
              <a:t>st</a:t>
            </a:r>
            <a:r>
              <a:rPr lang="en-US" baseline="0" dirty="0" smtClean="0"/>
              <a:t>, your HSA balance is $2,700, but you make a deposit on the 6</a:t>
            </a:r>
            <a:r>
              <a:rPr lang="en-US" baseline="30000" dirty="0" smtClean="0"/>
              <a:t>th</a:t>
            </a:r>
            <a:r>
              <a:rPr lang="en-US" baseline="0" dirty="0" smtClean="0"/>
              <a:t> for $600. This brings your total HSA balance to $3,300. Again, your recurring transfer threshold is set at $2,800. Because of this, $500 will be automatically transferred to your HSA investment account, bringing your HSA balance to $2,800.</a:t>
            </a:r>
          </a:p>
        </p:txBody>
      </p:sp>
      <p:sp>
        <p:nvSpPr>
          <p:cNvPr id="4" name="Slide Number Placeholder 3"/>
          <p:cNvSpPr>
            <a:spLocks noGrp="1"/>
          </p:cNvSpPr>
          <p:nvPr>
            <p:ph type="sldNum" sz="quarter" idx="10"/>
          </p:nvPr>
        </p:nvSpPr>
        <p:spPr/>
        <p:txBody>
          <a:bodyPr/>
          <a:lstStyle/>
          <a:p>
            <a:fld id="{FB4DE9B1-3FDF-45C1-963B-7282C209FAD0}" type="slidenum">
              <a:rPr lang="en-US" smtClean="0"/>
              <a:t>18</a:t>
            </a:fld>
            <a:endParaRPr lang="en-US" dirty="0"/>
          </a:p>
        </p:txBody>
      </p:sp>
    </p:spTree>
    <p:extLst>
      <p:ext uri="{BB962C8B-B14F-4D97-AF65-F5344CB8AC3E}">
        <p14:creationId xmlns:p14="http://schemas.microsoft.com/office/powerpoint/2010/main" val="2006360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select “Setup Investment Transfers” on the investment page after you log in at myCDH.optum.com.</a:t>
            </a:r>
          </a:p>
        </p:txBody>
      </p:sp>
      <p:sp>
        <p:nvSpPr>
          <p:cNvPr id="4" name="Slide Number Placeholder 3"/>
          <p:cNvSpPr>
            <a:spLocks noGrp="1"/>
          </p:cNvSpPr>
          <p:nvPr>
            <p:ph type="sldNum" sz="quarter" idx="10"/>
          </p:nvPr>
        </p:nvSpPr>
        <p:spPr/>
        <p:txBody>
          <a:bodyPr/>
          <a:lstStyle/>
          <a:p>
            <a:fld id="{FB4DE9B1-3FDF-45C1-963B-7282C209FAD0}" type="slidenum">
              <a:rPr lang="en-US" smtClean="0"/>
              <a:t>19</a:t>
            </a:fld>
            <a:endParaRPr lang="en-US" dirty="0"/>
          </a:p>
        </p:txBody>
      </p:sp>
    </p:spTree>
    <p:extLst>
      <p:ext uri="{BB962C8B-B14F-4D97-AF65-F5344CB8AC3E}">
        <p14:creationId xmlns:p14="http://schemas.microsoft.com/office/powerpoint/2010/main" val="14647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we’re going to review what an HSA is, talk about </a:t>
            </a:r>
            <a:r>
              <a:rPr lang="en-US" dirty="0" smtClean="0">
                <a:ea typeface="ＭＳ Ｐゴシック"/>
                <a:cs typeface="Arial Unicode MS" pitchFamily="34" charset="-128"/>
              </a:rPr>
              <a:t>why investing may be an</a:t>
            </a:r>
            <a:r>
              <a:rPr lang="en-US" baseline="0" dirty="0" smtClean="0">
                <a:ea typeface="ＭＳ Ｐゴシック"/>
                <a:cs typeface="Arial Unicode MS" pitchFamily="34" charset="-128"/>
              </a:rPr>
              <a:t> excellent idea for your HSA savings, the minimum balance needed before you can invest, and how to set up an investment account (including allocations and transfers). We’ll also go over the account management tools available and at the end, and answer any questions you may have. </a:t>
            </a:r>
            <a:endParaRPr lang="en-US" dirty="0" smtClean="0"/>
          </a:p>
        </p:txBody>
      </p:sp>
      <p:sp>
        <p:nvSpPr>
          <p:cNvPr id="4" name="Slide Number Placeholder 3"/>
          <p:cNvSpPr>
            <a:spLocks noGrp="1"/>
          </p:cNvSpPr>
          <p:nvPr>
            <p:ph type="sldNum" sz="quarter" idx="10"/>
          </p:nvPr>
        </p:nvSpPr>
        <p:spPr/>
        <p:txBody>
          <a:bodyPr/>
          <a:lstStyle/>
          <a:p>
            <a:fld id="{FB4DE9B1-3FDF-45C1-963B-7282C209FAD0}" type="slidenum">
              <a:rPr lang="en-US" smtClean="0"/>
              <a:t>2</a:t>
            </a:fld>
            <a:endParaRPr lang="en-US" dirty="0"/>
          </a:p>
        </p:txBody>
      </p:sp>
    </p:spTree>
    <p:extLst>
      <p:ext uri="{BB962C8B-B14F-4D97-AF65-F5344CB8AC3E}">
        <p14:creationId xmlns:p14="http://schemas.microsoft.com/office/powerpoint/2010/main" val="327342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select the checkbox and enter your desired investment threshold. </a:t>
            </a:r>
          </a:p>
          <a:p>
            <a:endParaRPr lang="en-US" baseline="0" dirty="0" smtClean="0"/>
          </a:p>
          <a:p>
            <a:r>
              <a:rPr lang="en-US" baseline="0" dirty="0" smtClean="0"/>
              <a:t>Your investment transfer threshold may be $2,500 or more, but must be in increments of $100.</a:t>
            </a:r>
          </a:p>
        </p:txBody>
      </p:sp>
      <p:sp>
        <p:nvSpPr>
          <p:cNvPr id="4" name="Slide Number Placeholder 3"/>
          <p:cNvSpPr>
            <a:spLocks noGrp="1"/>
          </p:cNvSpPr>
          <p:nvPr>
            <p:ph type="sldNum" sz="quarter" idx="10"/>
          </p:nvPr>
        </p:nvSpPr>
        <p:spPr/>
        <p:txBody>
          <a:bodyPr/>
          <a:lstStyle/>
          <a:p>
            <a:fld id="{FB4DE9B1-3FDF-45C1-963B-7282C209FAD0}" type="slidenum">
              <a:rPr lang="en-US" smtClean="0"/>
              <a:t>20</a:t>
            </a:fld>
            <a:endParaRPr lang="en-US" dirty="0"/>
          </a:p>
        </p:txBody>
      </p:sp>
    </p:spTree>
    <p:extLst>
      <p:ext uri="{BB962C8B-B14F-4D97-AF65-F5344CB8AC3E}">
        <p14:creationId xmlns:p14="http://schemas.microsoft.com/office/powerpoint/2010/main" val="1975671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account management tools available for you online at myCDH.optum.com. Once you navigate</a:t>
            </a:r>
            <a:r>
              <a:rPr lang="en-US" baseline="0" dirty="0" smtClean="0"/>
              <a:t> to the third-party website, the homepage allows you to view a snapshot of:</a:t>
            </a:r>
          </a:p>
          <a:p>
            <a:pPr marL="228600" indent="-228600">
              <a:buFont typeface="Arial" panose="020B0604020202020204" pitchFamily="34" charset="0"/>
              <a:buChar char="−"/>
            </a:pPr>
            <a:r>
              <a:rPr lang="en-US" baseline="0" dirty="0" smtClean="0"/>
              <a:t>Account messages</a:t>
            </a:r>
          </a:p>
          <a:p>
            <a:pPr marL="228600" indent="-228600">
              <a:buFont typeface="Arial" panose="020B0604020202020204" pitchFamily="34" charset="0"/>
              <a:buChar char="−"/>
            </a:pPr>
            <a:r>
              <a:rPr lang="en-US" baseline="0" dirty="0" smtClean="0"/>
              <a:t>Daily market activity</a:t>
            </a:r>
          </a:p>
          <a:p>
            <a:pPr marL="228600" indent="-228600">
              <a:buFont typeface="Arial" panose="020B0604020202020204" pitchFamily="34" charset="0"/>
              <a:buChar char="−"/>
            </a:pPr>
            <a:r>
              <a:rPr lang="en-US" baseline="0" dirty="0" smtClean="0"/>
              <a:t>Your account balances</a:t>
            </a:r>
          </a:p>
          <a:p>
            <a:pPr marL="228600" indent="-228600">
              <a:buFont typeface="Arial" panose="020B0604020202020204" pitchFamily="34" charset="0"/>
              <a:buChar char="−"/>
            </a:pPr>
            <a:r>
              <a:rPr lang="en-US" baseline="0" dirty="0" smtClean="0"/>
              <a:t>Your investment elections, portfolio and returns on investments</a:t>
            </a:r>
          </a:p>
        </p:txBody>
      </p:sp>
      <p:sp>
        <p:nvSpPr>
          <p:cNvPr id="4" name="Slide Number Placeholder 3"/>
          <p:cNvSpPr>
            <a:spLocks noGrp="1"/>
          </p:cNvSpPr>
          <p:nvPr>
            <p:ph type="sldNum" sz="quarter" idx="10"/>
          </p:nvPr>
        </p:nvSpPr>
        <p:spPr/>
        <p:txBody>
          <a:bodyPr/>
          <a:lstStyle/>
          <a:p>
            <a:fld id="{FB4DE9B1-3FDF-45C1-963B-7282C209FAD0}" type="slidenum">
              <a:rPr lang="en-US" smtClean="0"/>
              <a:t>21</a:t>
            </a:fld>
            <a:endParaRPr lang="en-US" dirty="0"/>
          </a:p>
        </p:txBody>
      </p:sp>
    </p:spTree>
    <p:extLst>
      <p:ext uri="{BB962C8B-B14F-4D97-AF65-F5344CB8AC3E}">
        <p14:creationId xmlns:p14="http://schemas.microsoft.com/office/powerpoint/2010/main" val="2412335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When you click the “Investment Account Information” tab,</a:t>
            </a:r>
            <a:r>
              <a:rPr lang="en-US" baseline="0" dirty="0" smtClean="0">
                <a:effectLst/>
              </a:rPr>
              <a:t> you can also find your current balance by investment, fund performance, transaction details and a detailed summary of your account.</a:t>
            </a:r>
            <a:endParaRPr lang="en-US" dirty="0" smtClean="0">
              <a:effectLst/>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22</a:t>
            </a:fld>
            <a:endParaRPr lang="en-US" dirty="0"/>
          </a:p>
        </p:txBody>
      </p:sp>
    </p:spTree>
    <p:extLst>
      <p:ext uri="{BB962C8B-B14F-4D97-AF65-F5344CB8AC3E}">
        <p14:creationId xmlns:p14="http://schemas.microsoft.com/office/powerpoint/2010/main" val="19241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tab, “My HSA Performance” shows your personal rate of return and other</a:t>
            </a:r>
            <a:r>
              <a:rPr lang="en-US" baseline="0" dirty="0" smtClean="0"/>
              <a:t> investment related information specific to your investment elections.</a:t>
            </a:r>
            <a:endParaRPr lang="en-US" dirty="0"/>
          </a:p>
        </p:txBody>
      </p:sp>
      <p:sp>
        <p:nvSpPr>
          <p:cNvPr id="4" name="Slide Number Placeholder 3"/>
          <p:cNvSpPr>
            <a:spLocks noGrp="1"/>
          </p:cNvSpPr>
          <p:nvPr>
            <p:ph type="sldNum" sz="quarter" idx="10"/>
          </p:nvPr>
        </p:nvSpPr>
        <p:spPr/>
        <p:txBody>
          <a:bodyPr/>
          <a:lstStyle/>
          <a:p>
            <a:fld id="{FB4DE9B1-3FDF-45C1-963B-7282C209FAD0}" type="slidenum">
              <a:rPr lang="en-US" smtClean="0"/>
              <a:t>23</a:t>
            </a:fld>
            <a:endParaRPr lang="en-US" dirty="0"/>
          </a:p>
        </p:txBody>
      </p:sp>
    </p:spTree>
    <p:extLst>
      <p:ext uri="{BB962C8B-B14F-4D97-AF65-F5344CB8AC3E}">
        <p14:creationId xmlns:p14="http://schemas.microsoft.com/office/powerpoint/2010/main" val="658237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“Manage</a:t>
            </a:r>
            <a:r>
              <a:rPr lang="en-US" baseline="0" dirty="0" smtClean="0">
                <a:effectLst/>
              </a:rPr>
              <a:t> My Investment Account” is where we visited earlier to set allocations. Under this tab you can update investment elections or allocations, realign investment balances, transfer between funds, automatically rebalance your investment account and view pending and processed requests.</a:t>
            </a:r>
            <a:endParaRPr lang="en-US" dirty="0" smtClean="0">
              <a:effectLst/>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24</a:t>
            </a:fld>
            <a:endParaRPr lang="en-US" dirty="0"/>
          </a:p>
        </p:txBody>
      </p:sp>
    </p:spTree>
    <p:extLst>
      <p:ext uri="{BB962C8B-B14F-4D97-AF65-F5344CB8AC3E}">
        <p14:creationId xmlns:p14="http://schemas.microsoft.com/office/powerpoint/2010/main" val="199943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“Investment Guidance</a:t>
            </a:r>
            <a:r>
              <a:rPr lang="en-US" baseline="0" dirty="0" smtClean="0">
                <a:effectLst/>
              </a:rPr>
              <a:t> Help” tab provides access to Strategy Builder and additional educational tools. Strategy Builder allows you to add details about your health care expenses and/or spouse information in order to develop a personalized HSA savings and investment action plan. The educational tools cover everything from HSA rules, eligibility requirements and qualified medical expenses. </a:t>
            </a:r>
            <a:endParaRPr lang="en-US" dirty="0" smtClean="0">
              <a:effectLst/>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25</a:t>
            </a:fld>
            <a:endParaRPr lang="en-US" dirty="0"/>
          </a:p>
        </p:txBody>
      </p:sp>
    </p:spTree>
    <p:extLst>
      <p:ext uri="{BB962C8B-B14F-4D97-AF65-F5344CB8AC3E}">
        <p14:creationId xmlns:p14="http://schemas.microsoft.com/office/powerpoint/2010/main" val="1999434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Finally,</a:t>
            </a:r>
            <a:r>
              <a:rPr lang="en-US" baseline="0" dirty="0" smtClean="0">
                <a:effectLst/>
              </a:rPr>
              <a:t> the “HSA Calculators” tab give you access to 5 different tools including: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Account projection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HSA contribution calculator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HSA goal calculator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HSA savings calculator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And a calculator to show the differences between an HSA and a Traditional Health Plan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effectLst/>
              </a:rPr>
              <a:t>Each of these tools can help you better use and understand your HSA.</a:t>
            </a:r>
            <a:endParaRPr lang="en-US" dirty="0" smtClean="0">
              <a:effectLst/>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26</a:t>
            </a:fld>
            <a:endParaRPr lang="en-US" dirty="0"/>
          </a:p>
        </p:txBody>
      </p:sp>
    </p:spTree>
    <p:extLst>
      <p:ext uri="{BB962C8B-B14F-4D97-AF65-F5344CB8AC3E}">
        <p14:creationId xmlns:p14="http://schemas.microsoft.com/office/powerpoint/2010/main" val="1999434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latin typeface="Arial" charset="0"/>
                <a:ea typeface="ＭＳ Ｐゴシック" charset="0"/>
                <a:cs typeface="Arial Unicode MS" charset="0"/>
              </a:rPr>
              <a:t>Before we get to</a:t>
            </a:r>
            <a:r>
              <a:rPr lang="en-US" sz="1200" kern="1200" baseline="0" dirty="0" smtClean="0">
                <a:solidFill>
                  <a:schemeClr val="tx1"/>
                </a:solidFill>
                <a:latin typeface="Arial" charset="0"/>
                <a:ea typeface="ＭＳ Ｐゴシック" charset="0"/>
                <a:cs typeface="Arial Unicode MS" charset="0"/>
              </a:rPr>
              <a:t> your questions, there is one more important topic we want to mention. </a:t>
            </a:r>
          </a:p>
          <a:p>
            <a:pPr>
              <a:defRPr/>
            </a:pPr>
            <a:endParaRPr lang="en-US" sz="1200" kern="1200" baseline="0" dirty="0" smtClean="0">
              <a:solidFill>
                <a:schemeClr val="tx1"/>
              </a:solidFill>
              <a:latin typeface="Arial" charset="0"/>
              <a:ea typeface="ＭＳ Ｐゴシック" charset="0"/>
              <a:cs typeface="Arial Unicode MS" charset="0"/>
            </a:endParaRPr>
          </a:p>
          <a:p>
            <a:pPr>
              <a:defRPr/>
            </a:pPr>
            <a:r>
              <a:rPr lang="en-US" sz="1200" kern="1200" dirty="0" smtClean="0">
                <a:solidFill>
                  <a:schemeClr val="tx1"/>
                </a:solidFill>
                <a:latin typeface="Arial" charset="0"/>
                <a:ea typeface="ＭＳ Ｐゴシック" charset="0"/>
                <a:cs typeface="Arial Unicode MS" charset="0"/>
              </a:rPr>
              <a:t>Did you know that health care expenses are one of the top financial worries for retirement?</a:t>
            </a:r>
            <a:r>
              <a:rPr lang="en-US" sz="1200" kern="1200" baseline="0" dirty="0" smtClean="0">
                <a:solidFill>
                  <a:schemeClr val="tx1"/>
                </a:solidFill>
                <a:latin typeface="Arial" charset="0"/>
                <a:ea typeface="ＭＳ Ｐゴシック" charset="0"/>
                <a:cs typeface="Arial Unicode MS" charset="0"/>
              </a:rPr>
              <a:t> </a:t>
            </a:r>
            <a:r>
              <a:rPr lang="en-US" dirty="0" smtClean="0">
                <a:latin typeface="Arial" charset="0"/>
                <a:ea typeface="ＭＳ Ｐゴシック" charset="0"/>
                <a:cs typeface="Arial Unicode MS" charset="0"/>
              </a:rPr>
              <a:t>At one time or another, you’ve probably wondered how much money you’ll need. You may have even tried one of those “retirement calculators” you can find online. But what you may have forgotten to take into account is your future </a:t>
            </a:r>
            <a:r>
              <a:rPr lang="en-US" i="1" dirty="0" smtClean="0">
                <a:latin typeface="Arial" charset="0"/>
                <a:ea typeface="ＭＳ Ｐゴシック" charset="0"/>
                <a:cs typeface="Arial Unicode MS" charset="0"/>
              </a:rPr>
              <a:t>health care costs</a:t>
            </a:r>
            <a:r>
              <a:rPr lang="en-US" dirty="0" smtClean="0">
                <a:latin typeface="Arial" charset="0"/>
                <a:ea typeface="ＭＳ Ｐゴシック" charset="0"/>
                <a:cs typeface="Arial Unicode MS" charset="0"/>
              </a:rPr>
              <a:t>.</a:t>
            </a:r>
          </a:p>
          <a:p>
            <a:pPr>
              <a:defRPr/>
            </a:pPr>
            <a:endParaRPr lang="en-US" dirty="0" smtClean="0">
              <a:latin typeface="Arial" charset="0"/>
              <a:ea typeface="ＭＳ Ｐゴシック" charset="0"/>
              <a:cs typeface="Arial Unicode MS" charset="0"/>
            </a:endParaRPr>
          </a:p>
          <a:p>
            <a:pPr>
              <a:defRPr/>
            </a:pPr>
            <a:r>
              <a:rPr lang="en-US" dirty="0" smtClean="0">
                <a:latin typeface="Arial" charset="0"/>
                <a:ea typeface="ＭＳ Ｐゴシック" charset="0"/>
                <a:cs typeface="Arial Unicode MS" charset="0"/>
              </a:rPr>
              <a:t>Estimating these costs can be done using public averages, but it’s hard to predict </a:t>
            </a:r>
            <a:r>
              <a:rPr lang="en-US" i="1" dirty="0" smtClean="0">
                <a:latin typeface="Arial" charset="0"/>
                <a:ea typeface="ＭＳ Ｐゴシック" charset="0"/>
                <a:cs typeface="Arial Unicode MS" charset="0"/>
              </a:rPr>
              <a:t>your</a:t>
            </a:r>
            <a:r>
              <a:rPr lang="en-US" dirty="0" smtClean="0">
                <a:latin typeface="Arial" charset="0"/>
                <a:ea typeface="ＭＳ Ｐゴシック" charset="0"/>
                <a:cs typeface="Arial Unicode MS" charset="0"/>
              </a:rPr>
              <a:t> costs, based on </a:t>
            </a:r>
            <a:r>
              <a:rPr lang="en-US" i="1" dirty="0" smtClean="0">
                <a:latin typeface="Arial" charset="0"/>
                <a:ea typeface="ＭＳ Ｐゴシック" charset="0"/>
                <a:cs typeface="Arial Unicode MS" charset="0"/>
              </a:rPr>
              <a:t>your </a:t>
            </a:r>
            <a:r>
              <a:rPr lang="en-US" dirty="0" smtClean="0">
                <a:latin typeface="Arial" charset="0"/>
                <a:ea typeface="ＭＳ Ｐゴシック" charset="0"/>
                <a:cs typeface="Arial Unicode MS" charset="0"/>
              </a:rPr>
              <a:t> future health needs.</a:t>
            </a:r>
            <a:endParaRPr lang="en-US" dirty="0">
              <a:latin typeface="Arial" charset="0"/>
              <a:ea typeface="ＭＳ Ｐゴシック" charset="0"/>
              <a:cs typeface="Arial Unicode MS" charset="0"/>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27</a:t>
            </a:fld>
            <a:endParaRPr lang="en-US" dirty="0"/>
          </a:p>
        </p:txBody>
      </p:sp>
    </p:spTree>
    <p:extLst>
      <p:ext uri="{BB962C8B-B14F-4D97-AF65-F5344CB8AC3E}">
        <p14:creationId xmlns:p14="http://schemas.microsoft.com/office/powerpoint/2010/main" val="2768487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ea typeface="ＭＳ Ｐゴシック" charset="0"/>
                <a:cs typeface="Arial Unicode MS" charset="0"/>
              </a:rPr>
              <a:t>A great way to see how specific health conditions could affect your health care costs in retirement is with the Health Savings Checkup tool.</a:t>
            </a:r>
          </a:p>
          <a:p>
            <a:pPr>
              <a:defRPr/>
            </a:pPr>
            <a:r>
              <a:rPr lang="en-US" dirty="0" smtClean="0">
                <a:latin typeface="Arial" charset="0"/>
                <a:ea typeface="ＭＳ Ｐゴシック" charset="0"/>
                <a:cs typeface="Arial Unicode MS" charset="0"/>
              </a:rPr>
              <a:t> </a:t>
            </a:r>
          </a:p>
          <a:p>
            <a:pPr>
              <a:defRPr/>
            </a:pPr>
            <a:r>
              <a:rPr lang="en-US" dirty="0" smtClean="0">
                <a:latin typeface="Arial" charset="0"/>
                <a:ea typeface="ＭＳ Ｐゴシック" charset="0"/>
                <a:cs typeface="Arial Unicode MS" charset="0"/>
              </a:rPr>
              <a:t>By answering a few questions about your health, your HSA contributions and your retirement goals, you’ll get an estimate of future health care costs. These are then broken down by how much Medicare will cover, how much your HSA will cover, and what you’ll be responsible for.</a:t>
            </a:r>
          </a:p>
          <a:p>
            <a:pPr>
              <a:defRPr/>
            </a:pPr>
            <a:r>
              <a:rPr lang="en-US" sz="1200" kern="1200" dirty="0" smtClean="0">
                <a:solidFill>
                  <a:schemeClr val="tx1"/>
                </a:solidFill>
                <a:latin typeface="Arial" charset="0"/>
                <a:ea typeface="ＭＳ Ｐゴシック" charset="0"/>
                <a:cs typeface="Arial Unicode MS" charset="0"/>
              </a:rPr>
              <a:t> </a:t>
            </a:r>
          </a:p>
        </p:txBody>
      </p:sp>
      <p:sp>
        <p:nvSpPr>
          <p:cNvPr id="4" name="Slide Number Placeholder 3"/>
          <p:cNvSpPr>
            <a:spLocks noGrp="1"/>
          </p:cNvSpPr>
          <p:nvPr>
            <p:ph type="sldNum" sz="quarter" idx="10"/>
          </p:nvPr>
        </p:nvSpPr>
        <p:spPr/>
        <p:txBody>
          <a:bodyPr/>
          <a:lstStyle/>
          <a:p>
            <a:fld id="{FB4DE9B1-3FDF-45C1-963B-7282C209FAD0}" type="slidenum">
              <a:rPr lang="en-US" smtClean="0"/>
              <a:t>28</a:t>
            </a:fld>
            <a:endParaRPr lang="en-US" dirty="0"/>
          </a:p>
        </p:txBody>
      </p:sp>
    </p:spTree>
    <p:extLst>
      <p:ext uri="{BB962C8B-B14F-4D97-AF65-F5344CB8AC3E}">
        <p14:creationId xmlns:p14="http://schemas.microsoft.com/office/powerpoint/2010/main" val="1453010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0"/>
                <a:cs typeface="Arial Unicode MS" charset="0"/>
              </a:rPr>
              <a:t>Then, to take it a step further, you can see how potential health conditions could affect your costs as well as how changing your HSA contributions can help you get the most out of your HSA. </a:t>
            </a:r>
          </a:p>
          <a:p>
            <a:pPr>
              <a:defRPr/>
            </a:pPr>
            <a:endParaRPr lang="en-US" sz="1200" dirty="0" smtClean="0"/>
          </a:p>
        </p:txBody>
      </p:sp>
      <p:sp>
        <p:nvSpPr>
          <p:cNvPr id="4" name="Slide Number Placeholder 3"/>
          <p:cNvSpPr>
            <a:spLocks noGrp="1"/>
          </p:cNvSpPr>
          <p:nvPr>
            <p:ph type="sldNum" sz="quarter" idx="10"/>
          </p:nvPr>
        </p:nvSpPr>
        <p:spPr/>
        <p:txBody>
          <a:bodyPr/>
          <a:lstStyle/>
          <a:p>
            <a:fld id="{FB4DE9B1-3FDF-45C1-963B-7282C209FAD0}" type="slidenum">
              <a:rPr lang="en-US" smtClean="0"/>
              <a:t>29</a:t>
            </a:fld>
            <a:endParaRPr lang="en-US" dirty="0"/>
          </a:p>
        </p:txBody>
      </p:sp>
    </p:spTree>
    <p:extLst>
      <p:ext uri="{BB962C8B-B14F-4D97-AF65-F5344CB8AC3E}">
        <p14:creationId xmlns:p14="http://schemas.microsoft.com/office/powerpoint/2010/main" val="206707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let’s take</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quick quiz, so I can see what you already know.</a:t>
            </a:r>
          </a:p>
          <a:p>
            <a:endParaRPr lang="en-US" sz="1200" kern="1200" dirty="0" smtClean="0">
              <a:solidFill>
                <a:schemeClr val="tx1"/>
              </a:solidFill>
              <a:effectLst/>
              <a:latin typeface="+mn-lt"/>
              <a:ea typeface="+mn-ea"/>
              <a:cs typeface="+mn-cs"/>
            </a:endParaRPr>
          </a:p>
          <a:p>
            <a:pPr marL="228600" indent="-228600">
              <a:buAutoNum type="arabicParenR"/>
            </a:pPr>
            <a:r>
              <a:rPr lang="en-US" sz="1200" kern="1200" baseline="0" dirty="0" smtClean="0">
                <a:solidFill>
                  <a:schemeClr val="tx1"/>
                </a:solidFill>
                <a:effectLst/>
                <a:latin typeface="+mn-lt"/>
                <a:ea typeface="+mn-ea"/>
                <a:cs typeface="+mn-cs"/>
              </a:rPr>
              <a:t>When am I eligible to invest my HSA dollars in mutual funds?</a:t>
            </a:r>
          </a:p>
          <a:p>
            <a:pPr marL="685800" lvl="1" indent="-228600">
              <a:buFont typeface="+mj-lt"/>
              <a:buAutoNum type="alphaLcParenR"/>
            </a:pPr>
            <a:r>
              <a:rPr lang="en-US" b="1" kern="1200" baseline="0" dirty="0" smtClean="0">
                <a:solidFill>
                  <a:schemeClr val="tx1"/>
                </a:solidFill>
                <a:effectLst/>
                <a:latin typeface="+mn-lt"/>
                <a:ea typeface="+mn-ea"/>
                <a:cs typeface="+mn-cs"/>
              </a:rPr>
              <a:t>When my HSA balance meets the minimum investment threshold</a:t>
            </a:r>
          </a:p>
          <a:p>
            <a:pPr marL="685800" lvl="1" indent="-228600">
              <a:buFont typeface="+mj-lt"/>
              <a:buAutoNum type="alphaLcParenR"/>
            </a:pPr>
            <a:r>
              <a:rPr lang="en-US" kern="1200" baseline="0" dirty="0" smtClean="0">
                <a:solidFill>
                  <a:schemeClr val="tx1"/>
                </a:solidFill>
                <a:effectLst/>
                <a:latin typeface="+mn-lt"/>
                <a:ea typeface="+mn-ea"/>
                <a:cs typeface="+mn-cs"/>
              </a:rPr>
              <a:t>There are no eligibility requirements</a:t>
            </a:r>
          </a:p>
          <a:p>
            <a:pPr marL="228600" lvl="0" indent="-228600">
              <a:buFont typeface="+mj-lt"/>
              <a:buAutoNum type="arabicParenR"/>
            </a:pPr>
            <a:r>
              <a:rPr lang="en-US" kern="1200" baseline="0" dirty="0" smtClean="0">
                <a:solidFill>
                  <a:schemeClr val="tx1"/>
                </a:solidFill>
                <a:effectLst/>
                <a:latin typeface="+mn-lt"/>
                <a:ea typeface="+mn-ea"/>
                <a:cs typeface="+mn-cs"/>
              </a:rPr>
              <a:t>Do I pay taxes on money I earn in an HSA investment account?</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kern="1200" baseline="0" dirty="0" smtClean="0">
                <a:solidFill>
                  <a:schemeClr val="tx1"/>
                </a:solidFill>
                <a:effectLst/>
                <a:latin typeface="+mn-lt"/>
                <a:ea typeface="+mn-ea"/>
                <a:cs typeface="+mn-cs"/>
              </a:rPr>
              <a:t>Yes, taxes are charged on investment earnings</a:t>
            </a:r>
            <a:endParaRPr lang="en-US" dirty="0" smtClean="0">
              <a:effectLst/>
            </a:endParaRPr>
          </a:p>
          <a:p>
            <a:pPr marL="685800" lvl="1" indent="-228600">
              <a:buFont typeface="+mj-lt"/>
              <a:buAutoNum type="alphaLcParenR"/>
            </a:pPr>
            <a:r>
              <a:rPr lang="en-US" b="1" kern="1200" baseline="0" dirty="0" smtClean="0">
                <a:solidFill>
                  <a:schemeClr val="tx1"/>
                </a:solidFill>
                <a:effectLst/>
                <a:latin typeface="+mn-lt"/>
                <a:ea typeface="+mn-ea"/>
                <a:cs typeface="+mn-cs"/>
              </a:rPr>
              <a:t>No, investment earnings are tax free</a:t>
            </a:r>
          </a:p>
        </p:txBody>
      </p:sp>
      <p:sp>
        <p:nvSpPr>
          <p:cNvPr id="4" name="Slide Number Placeholder 3"/>
          <p:cNvSpPr>
            <a:spLocks noGrp="1"/>
          </p:cNvSpPr>
          <p:nvPr>
            <p:ph type="sldNum" sz="quarter" idx="10"/>
          </p:nvPr>
        </p:nvSpPr>
        <p:spPr/>
        <p:txBody>
          <a:bodyPr/>
          <a:lstStyle/>
          <a:p>
            <a:fld id="{FB4DE9B1-3FDF-45C1-963B-7282C209FAD0}" type="slidenum">
              <a:rPr lang="en-US" smtClean="0"/>
              <a:t>3</a:t>
            </a:fld>
            <a:endParaRPr lang="en-US" dirty="0"/>
          </a:p>
        </p:txBody>
      </p:sp>
    </p:spTree>
    <p:extLst>
      <p:ext uri="{BB962C8B-B14F-4D97-AF65-F5344CB8AC3E}">
        <p14:creationId xmlns:p14="http://schemas.microsoft.com/office/powerpoint/2010/main" val="1625662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a:ea typeface="ＭＳ Ｐゴシック" charset="0"/>
                <a:cs typeface="Arial"/>
              </a:rPr>
              <a:t>You can access the Health</a:t>
            </a:r>
            <a:r>
              <a:rPr lang="en-US" baseline="0" dirty="0" smtClean="0">
                <a:latin typeface="Arial"/>
                <a:ea typeface="ＭＳ Ｐゴシック" charset="0"/>
                <a:cs typeface="Arial"/>
              </a:rPr>
              <a:t> Savings Checkup at myCDH.optum.com by selecting the “Health care toolbox” tab and scrolling to the bottom of the page. You’ll see the icon shown here, simply click “learn more.”</a:t>
            </a:r>
            <a:endParaRPr lang="en-US" dirty="0" smtClean="0">
              <a:effectLst/>
              <a:latin typeface="Arial"/>
              <a:cs typeface="Arial"/>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30</a:t>
            </a:fld>
            <a:endParaRPr lang="en-US" dirty="0"/>
          </a:p>
        </p:txBody>
      </p:sp>
    </p:spTree>
    <p:extLst>
      <p:ext uri="{BB962C8B-B14F-4D97-AF65-F5344CB8AC3E}">
        <p14:creationId xmlns:p14="http://schemas.microsoft.com/office/powerpoint/2010/main" val="3477357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recap:</a:t>
            </a:r>
            <a:endParaRPr lang="en-US" baseline="0" dirty="0" smtClean="0"/>
          </a:p>
          <a:p>
            <a:pPr marL="174296" indent="-174296">
              <a:buFont typeface="Arial" pitchFamily="34" charset="0"/>
              <a:buChar char="•"/>
            </a:pPr>
            <a:r>
              <a:rPr lang="en-US" baseline="0" dirty="0" smtClean="0"/>
              <a:t>What is an HSA? You’re all familiar, but an HSA is a tax-advantaged account that helps you save for healthcare now and in the future.</a:t>
            </a:r>
          </a:p>
          <a:p>
            <a:pPr marL="174296" indent="-174296">
              <a:buFont typeface="Arial" pitchFamily="34" charset="0"/>
              <a:buChar char="•"/>
            </a:pPr>
            <a:r>
              <a:rPr lang="en-US" baseline="0" dirty="0" smtClean="0"/>
              <a:t>Why invest? There are no taxes on earnings or withdrawals for qualified medical expenses.</a:t>
            </a:r>
          </a:p>
          <a:p>
            <a:pPr marL="174296" lvl="1" indent="-174296" defTabSz="929579">
              <a:buFont typeface="Arial" pitchFamily="34" charset="0"/>
              <a:buChar char="•"/>
              <a:defRPr/>
            </a:pPr>
            <a:r>
              <a:rPr lang="en-US" baseline="0" dirty="0" smtClean="0"/>
              <a:t>When can you invest? Once your HSA balance reaches the minimum balance of </a:t>
            </a:r>
            <a:r>
              <a:rPr lang="en-US" dirty="0" smtClean="0">
                <a:ea typeface="ＭＳ Ｐゴシック"/>
                <a:cs typeface="Arial" charset="0"/>
              </a:rPr>
              <a:t>$2,500. </a:t>
            </a:r>
            <a:r>
              <a:rPr lang="en-US" baseline="0" dirty="0" smtClean="0">
                <a:ea typeface="ＭＳ Ｐゴシック"/>
                <a:cs typeface="Arial" charset="0"/>
              </a:rPr>
              <a:t> Then, there’s a minimum transfer amount of $100. This means you need $2,600 in order to begin investing your HSA in mutual funds.</a:t>
            </a:r>
          </a:p>
          <a:p>
            <a:pPr marL="174296" lvl="1" indent="-174296" defTabSz="929579">
              <a:buFont typeface="Arial" pitchFamily="34" charset="0"/>
              <a:buChar char="•"/>
              <a:defRPr/>
            </a:pPr>
            <a:r>
              <a:rPr lang="en-US" baseline="0" dirty="0" smtClean="0">
                <a:ea typeface="ＭＳ Ｐゴシック"/>
                <a:cs typeface="Arial" charset="0"/>
              </a:rPr>
              <a:t>We went over the six steps for setting allocations and how to set up transfers to move your HSA cash account funds to an investment account automatically.</a:t>
            </a:r>
            <a:endParaRPr lang="en-US" dirty="0" smtClean="0">
              <a:ea typeface="ＭＳ Ｐゴシック"/>
              <a:cs typeface="Arial" charset="0"/>
            </a:endParaRPr>
          </a:p>
          <a:p>
            <a:pPr marL="174296" lvl="1" indent="-174296" defTabSz="929579">
              <a:buFont typeface="Arial" pitchFamily="34" charset="0"/>
              <a:buChar char="•"/>
              <a:defRPr/>
            </a:pPr>
            <a:r>
              <a:rPr lang="en-US" dirty="0" smtClean="0">
                <a:ea typeface="ＭＳ Ｐゴシック"/>
                <a:cs typeface="Arial" charset="0"/>
              </a:rPr>
              <a:t>We checked</a:t>
            </a:r>
            <a:r>
              <a:rPr lang="en-US" baseline="0" dirty="0" smtClean="0">
                <a:ea typeface="ＭＳ Ｐゴシック"/>
                <a:cs typeface="Arial" charset="0"/>
              </a:rPr>
              <a:t> out</a:t>
            </a:r>
            <a:r>
              <a:rPr lang="en-US" dirty="0" smtClean="0">
                <a:ea typeface="ＭＳ Ｐゴシック"/>
                <a:cs typeface="Arial" charset="0"/>
              </a:rPr>
              <a:t> the available account management education and tools</a:t>
            </a:r>
            <a:r>
              <a:rPr lang="en-US" baseline="0" dirty="0" smtClean="0">
                <a:ea typeface="ＭＳ Ｐゴシック"/>
                <a:cs typeface="Arial" charset="0"/>
              </a:rPr>
              <a:t> available at myCDH.optum.com</a:t>
            </a:r>
            <a:endParaRPr lang="en-US" dirty="0" smtClean="0">
              <a:ea typeface="ＭＳ Ｐゴシック"/>
              <a:cs typeface="Arial" charset="0"/>
            </a:endParaRPr>
          </a:p>
          <a:p>
            <a:pPr marL="174296" lvl="1" indent="-174296" defTabSz="929579">
              <a:buFont typeface="Arial" pitchFamily="34" charset="0"/>
              <a:buChar char="•"/>
              <a:defRPr/>
            </a:pPr>
            <a:r>
              <a:rPr lang="en-US" dirty="0" smtClean="0">
                <a:ea typeface="ＭＳ Ｐゴシック"/>
                <a:cs typeface="Arial" charset="0"/>
              </a:rPr>
              <a:t>And finally, we looked at the Health Savings Checkup tool to estimate</a:t>
            </a:r>
            <a:r>
              <a:rPr lang="en-US" baseline="0" dirty="0" smtClean="0">
                <a:ea typeface="ＭＳ Ｐゴシック"/>
                <a:cs typeface="Arial" charset="0"/>
              </a:rPr>
              <a:t> future health care costs in retirement.</a:t>
            </a:r>
            <a:endParaRPr lang="en-US" dirty="0" smtClean="0">
              <a:ea typeface="ＭＳ Ｐゴシック"/>
              <a:cs typeface="Arial" charset="0"/>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31</a:t>
            </a:fld>
            <a:endParaRPr lang="en-US" dirty="0"/>
          </a:p>
        </p:txBody>
      </p:sp>
    </p:spTree>
    <p:extLst>
      <p:ext uri="{BB962C8B-B14F-4D97-AF65-F5344CB8AC3E}">
        <p14:creationId xmlns:p14="http://schemas.microsoft.com/office/powerpoint/2010/main" val="3412303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open things up for questions.</a:t>
            </a:r>
            <a:endParaRPr lang="en-US" dirty="0" smtClean="0">
              <a:effectLst/>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32</a:t>
            </a:fld>
            <a:endParaRPr lang="en-US" dirty="0"/>
          </a:p>
        </p:txBody>
      </p:sp>
    </p:spTree>
    <p:extLst>
      <p:ext uri="{BB962C8B-B14F-4D97-AF65-F5344CB8AC3E}">
        <p14:creationId xmlns:p14="http://schemas.microsoft.com/office/powerpoint/2010/main" val="2912012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think of any questions later, visit myCDH.optum.com.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This site contains lots of easy-to-use information, frequently asked questions, and tools to help you better understand your HSA. Or, you can talk to your benefits representative.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 you!</a:t>
            </a:r>
            <a:endParaRPr lang="en-US" dirty="0" smtClean="0">
              <a:effectLst/>
            </a:endParaRPr>
          </a:p>
          <a:p>
            <a:endParaRPr lang="en-US" dirty="0" smtClean="0">
              <a:effectLst/>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33</a:t>
            </a:fld>
            <a:endParaRPr lang="en-US" dirty="0"/>
          </a:p>
        </p:txBody>
      </p:sp>
    </p:spTree>
    <p:extLst>
      <p:ext uri="{BB962C8B-B14F-4D97-AF65-F5344CB8AC3E}">
        <p14:creationId xmlns:p14="http://schemas.microsoft.com/office/powerpoint/2010/main" val="162094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ea typeface="ＭＳ Ｐゴシック"/>
                <a:cs typeface="Arial Unicode MS" pitchFamily="34" charset="-128"/>
              </a:rPr>
              <a:t>Let’s quickly</a:t>
            </a:r>
            <a:r>
              <a:rPr lang="en-US" sz="1200" b="0" baseline="0" dirty="0" smtClean="0">
                <a:ea typeface="ＭＳ Ｐゴシック"/>
                <a:cs typeface="Arial Unicode MS" pitchFamily="34" charset="-128"/>
              </a:rPr>
              <a:t> go over what</a:t>
            </a:r>
            <a:r>
              <a:rPr lang="en-US" sz="1200" b="0" dirty="0" smtClean="0">
                <a:ea typeface="ＭＳ Ｐゴシック"/>
                <a:cs typeface="Arial Unicode MS" pitchFamily="34" charset="-128"/>
              </a:rPr>
              <a:t> </a:t>
            </a:r>
            <a:r>
              <a:rPr lang="en-US" sz="1200" b="0" i="1" dirty="0" smtClean="0">
                <a:ea typeface="ＭＳ Ｐゴシック"/>
                <a:cs typeface="Arial Unicode MS" pitchFamily="34" charset="-128"/>
              </a:rPr>
              <a:t>is</a:t>
            </a:r>
            <a:r>
              <a:rPr lang="en-US" sz="1200" b="0" dirty="0" smtClean="0">
                <a:ea typeface="ＭＳ Ｐゴシック"/>
                <a:cs typeface="Arial Unicode MS" pitchFamily="34" charset="-128"/>
              </a:rPr>
              <a:t> a health savings account, also known</a:t>
            </a:r>
            <a:r>
              <a:rPr lang="en-US" sz="1200" b="0" baseline="0" dirty="0" smtClean="0">
                <a:ea typeface="ＭＳ Ｐゴシック"/>
                <a:cs typeface="Arial Unicode MS" pitchFamily="34" charset="-128"/>
              </a:rPr>
              <a:t> as an</a:t>
            </a:r>
            <a:r>
              <a:rPr lang="en-US" sz="1200" b="0" dirty="0" smtClean="0">
                <a:ea typeface="ＭＳ Ｐゴシック"/>
                <a:cs typeface="Arial Unicode MS" pitchFamily="34" charset="-128"/>
              </a:rPr>
              <a:t> HSA?</a:t>
            </a:r>
          </a:p>
          <a:p>
            <a:endParaRPr lang="en-US" sz="1200" b="0" dirty="0" smtClean="0">
              <a:ea typeface="ＭＳ Ｐゴシック"/>
              <a:cs typeface="Arial Unicode MS" pitchFamily="34" charset="-128"/>
            </a:endParaRPr>
          </a:p>
          <a:p>
            <a:r>
              <a:rPr lang="en-US" sz="1200" b="0" dirty="0" smtClean="0">
                <a:ea typeface="ＭＳ Ｐゴシック"/>
                <a:cs typeface="Arial Unicode MS" pitchFamily="34" charset="-128"/>
              </a:rPr>
              <a:t>An HSA an individual</a:t>
            </a:r>
            <a:r>
              <a:rPr lang="en-US" sz="1200" b="0" baseline="0" dirty="0" smtClean="0">
                <a:ea typeface="ＭＳ Ｐゴシック"/>
                <a:cs typeface="Arial Unicode MS" pitchFamily="34" charset="-128"/>
              </a:rPr>
              <a:t> deposit account featuring </a:t>
            </a:r>
            <a:r>
              <a:rPr lang="en-US" sz="1200" b="0" dirty="0" smtClean="0">
                <a:ea typeface="ＭＳ Ｐゴシック"/>
                <a:cs typeface="Arial Unicode MS" pitchFamily="34" charset="-128"/>
              </a:rPr>
              <a:t>tax-advantaged means to save for health care expenses both now and in the</a:t>
            </a:r>
            <a:r>
              <a:rPr lang="en-US" sz="1200" b="0" baseline="0" dirty="0" smtClean="0">
                <a:ea typeface="ＭＳ Ｐゴシック"/>
                <a:cs typeface="Arial Unicode MS" pitchFamily="34" charset="-128"/>
              </a:rPr>
              <a:t> future.</a:t>
            </a:r>
            <a:endParaRPr lang="en-US" sz="1200" b="0" dirty="0" smtClean="0">
              <a:ea typeface="ＭＳ Ｐゴシック"/>
              <a:cs typeface="Arial Unicode MS" pitchFamily="34" charset="-128"/>
            </a:endParaRPr>
          </a:p>
          <a:p>
            <a:endParaRPr lang="en-US" sz="1200" b="0" dirty="0" smtClean="0">
              <a:ea typeface="ＭＳ Ｐゴシック"/>
              <a:cs typeface="Arial Unicode MS" pitchFamily="34" charset="-128"/>
            </a:endParaRPr>
          </a:p>
          <a:p>
            <a:r>
              <a:rPr lang="en-US" sz="1200" b="0" dirty="0" smtClean="0">
                <a:ea typeface="ＭＳ Ｐゴシック"/>
                <a:cs typeface="Arial Unicode MS" pitchFamily="34" charset="-128"/>
              </a:rPr>
              <a:t>It works like this:</a:t>
            </a:r>
          </a:p>
          <a:p>
            <a:pPr marL="228600" indent="-228600" defTabSz="914400">
              <a:buFont typeface="+mj-lt"/>
              <a:buAutoNum type="arabicPeriod"/>
              <a:defRPr/>
            </a:pPr>
            <a:r>
              <a:rPr lang="en-US" sz="1200" b="0" dirty="0" smtClean="0">
                <a:latin typeface="Arial"/>
                <a:ea typeface="ＭＳ Ｐゴシック"/>
                <a:cs typeface="Arial"/>
              </a:rPr>
              <a:t>First, you open an account and deposit money into it.</a:t>
            </a:r>
            <a:r>
              <a:rPr lang="en-US" sz="1200" b="0" baseline="0" dirty="0" smtClean="0">
                <a:latin typeface="Arial"/>
                <a:ea typeface="ＭＳ Ｐゴシック"/>
                <a:cs typeface="Arial"/>
              </a:rPr>
              <a:t> </a:t>
            </a:r>
            <a:r>
              <a:rPr lang="en-US" sz="1200" b="0" dirty="0" smtClean="0">
                <a:latin typeface="Arial"/>
                <a:ea typeface="ＭＳ Ｐゴシック"/>
                <a:cs typeface="Arial"/>
              </a:rPr>
              <a:t>This money – including any funds contributed by your </a:t>
            </a:r>
            <a:r>
              <a:rPr lang="en-US" dirty="0" smtClean="0">
                <a:latin typeface="Arial"/>
                <a:ea typeface="ＭＳ Ｐゴシック"/>
                <a:cs typeface="Arial"/>
              </a:rPr>
              <a:t>employer – is yours to keep, </a:t>
            </a:r>
            <a:r>
              <a:rPr lang="en-US" sz="1200" b="0" i="0" baseline="0" dirty="0" smtClean="0">
                <a:effectLst/>
                <a:latin typeface="Arial"/>
                <a:ea typeface="ＭＳ Ｐゴシック"/>
                <a:cs typeface="Arial"/>
              </a:rPr>
              <a:t>even i</a:t>
            </a:r>
            <a:r>
              <a:rPr lang="en-US" sz="1200" b="0" i="0" dirty="0" smtClean="0">
                <a:effectLst/>
                <a:latin typeface="Arial"/>
                <a:ea typeface="ＭＳ Ｐゴシック"/>
                <a:cs typeface="Arial"/>
              </a:rPr>
              <a:t>f you change jobs</a:t>
            </a:r>
            <a:r>
              <a:rPr lang="en-US" sz="1200" b="0" i="0" baseline="0" dirty="0" smtClean="0">
                <a:effectLst/>
                <a:latin typeface="Arial"/>
                <a:ea typeface="ＭＳ Ｐゴシック"/>
                <a:cs typeface="Arial"/>
              </a:rPr>
              <a:t> or health plans.</a:t>
            </a:r>
            <a:endParaRPr lang="en-US" sz="1200" b="0" dirty="0" smtClean="0">
              <a:latin typeface="Arial"/>
              <a:ea typeface="ＭＳ Ｐゴシック"/>
              <a:cs typeface="Arial"/>
            </a:endParaRPr>
          </a:p>
          <a:p>
            <a:pPr marL="228600" indent="-228600">
              <a:buFont typeface="+mj-lt"/>
              <a:buAutoNum type="arabicPeriod"/>
            </a:pPr>
            <a:r>
              <a:rPr lang="en-US" sz="1200" b="0" dirty="0" smtClean="0">
                <a:latin typeface="Arial"/>
                <a:ea typeface="ＭＳ Ｐゴシック"/>
                <a:cs typeface="Arial"/>
              </a:rPr>
              <a:t>Next,</a:t>
            </a:r>
            <a:r>
              <a:rPr lang="en-US" sz="1200" b="0" baseline="0" dirty="0" smtClean="0">
                <a:latin typeface="Arial"/>
                <a:ea typeface="ＭＳ Ｐゴシック"/>
                <a:cs typeface="Arial"/>
              </a:rPr>
              <a:t> y</a:t>
            </a:r>
            <a:r>
              <a:rPr lang="en-US" sz="1200" b="0" dirty="0" smtClean="0">
                <a:latin typeface="Arial"/>
                <a:ea typeface="ＭＳ Ｐゴシック"/>
                <a:cs typeface="Arial"/>
              </a:rPr>
              <a:t>ou save on taxes. The money goes in tax-free,</a:t>
            </a:r>
            <a:r>
              <a:rPr lang="en-US" sz="1200" b="0" baseline="0" dirty="0" smtClean="0">
                <a:latin typeface="Arial"/>
                <a:ea typeface="ＭＳ Ｐゴシック"/>
                <a:cs typeface="Arial"/>
              </a:rPr>
              <a:t> grows tax-free and comes out tax-free </a:t>
            </a:r>
            <a:r>
              <a:rPr lang="en-US" sz="1200" b="0" dirty="0" smtClean="0">
                <a:latin typeface="Arial"/>
                <a:ea typeface="ＭＳ Ｐゴシック"/>
                <a:cs typeface="Arial"/>
              </a:rPr>
              <a:t>– </a:t>
            </a:r>
            <a:r>
              <a:rPr lang="en-US" sz="1200" b="0" baseline="0" dirty="0" smtClean="0">
                <a:latin typeface="Arial"/>
                <a:ea typeface="ＭＳ Ｐゴシック"/>
                <a:cs typeface="Arial"/>
              </a:rPr>
              <a:t>when spent on qualified medical expenses for you, your spouse or your tax dependents</a:t>
            </a:r>
            <a:r>
              <a:rPr lang="en-US" sz="1200" b="0" dirty="0" smtClean="0">
                <a:latin typeface="Arial"/>
                <a:ea typeface="ＭＳ Ｐゴシック"/>
                <a:cs typeface="Aria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latin typeface="Arial"/>
                <a:ea typeface="ＭＳ Ｐゴシック"/>
                <a:cs typeface="Arial"/>
              </a:rPr>
              <a:t>Finally,</a:t>
            </a:r>
            <a:r>
              <a:rPr lang="en-US" sz="1200" b="0" baseline="0" dirty="0" smtClean="0">
                <a:latin typeface="Arial"/>
                <a:ea typeface="ＭＳ Ｐゴシック"/>
                <a:cs typeface="Arial"/>
              </a:rPr>
              <a:t> once your balance reaches the minimum HSA balance, you can choose to </a:t>
            </a:r>
            <a:r>
              <a:rPr lang="en-US" sz="1200" b="0" dirty="0" smtClean="0">
                <a:latin typeface="Arial"/>
                <a:ea typeface="ＭＳ Ｐゴシック"/>
                <a:cs typeface="Arial"/>
              </a:rPr>
              <a:t>invest a portion of your HSA</a:t>
            </a:r>
            <a:r>
              <a:rPr lang="en-US" sz="1200" b="0" baseline="0" dirty="0" smtClean="0">
                <a:latin typeface="Arial"/>
                <a:ea typeface="ＭＳ Ｐゴシック"/>
                <a:cs typeface="Arial"/>
              </a:rPr>
              <a:t> dollars</a:t>
            </a:r>
            <a:r>
              <a:rPr lang="en-US" sz="1200" b="0" dirty="0" smtClean="0">
                <a:latin typeface="Arial"/>
                <a:ea typeface="ＭＳ Ｐゴシック"/>
                <a:cs typeface="Arial"/>
              </a:rPr>
              <a:t> in mutual funds</a:t>
            </a:r>
            <a:r>
              <a:rPr lang="en-US" sz="1200" b="0" baseline="0" dirty="0" smtClean="0">
                <a:latin typeface="Arial"/>
                <a:ea typeface="ＭＳ Ｐゴシック"/>
                <a:cs typeface="Arial"/>
              </a:rPr>
              <a:t>. </a:t>
            </a:r>
            <a:endParaRPr lang="en-US" b="0" dirty="0" smtClean="0">
              <a:effectLst/>
              <a:latin typeface="Arial"/>
              <a:cs typeface="Arial"/>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4</a:t>
            </a:fld>
            <a:endParaRPr lang="en-US" dirty="0"/>
          </a:p>
        </p:txBody>
      </p:sp>
    </p:spTree>
    <p:extLst>
      <p:ext uri="{BB962C8B-B14F-4D97-AF65-F5344CB8AC3E}">
        <p14:creationId xmlns:p14="http://schemas.microsoft.com/office/powerpoint/2010/main" val="17502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panose="020B0604020202020204" pitchFamily="34" charset="0"/>
                <a:cs typeface="Arial" panose="020B0604020202020204" pitchFamily="34" charset="0"/>
              </a:rPr>
              <a:t>Today, we’re talking about </a:t>
            </a:r>
            <a:r>
              <a:rPr lang="en-US" b="0" i="1" dirty="0" smtClean="0">
                <a:latin typeface="Arial" panose="020B0604020202020204" pitchFamily="34" charset="0"/>
                <a:cs typeface="Arial" panose="020B0604020202020204" pitchFamily="34" charset="0"/>
              </a:rPr>
              <a:t>yet another </a:t>
            </a:r>
            <a:r>
              <a:rPr lang="en-US" b="0" dirty="0" smtClean="0">
                <a:latin typeface="Arial" panose="020B0604020202020204" pitchFamily="34" charset="0"/>
                <a:cs typeface="Arial" panose="020B0604020202020204" pitchFamily="34" charset="0"/>
              </a:rPr>
              <a:t>advantage of an HSA: the ability to invest</a:t>
            </a:r>
            <a:r>
              <a:rPr lang="en-US" b="0" baseline="0" dirty="0" smtClean="0">
                <a:latin typeface="Arial" panose="020B0604020202020204" pitchFamily="34" charset="0"/>
                <a:cs typeface="Arial" panose="020B0604020202020204" pitchFamily="34" charset="0"/>
              </a:rPr>
              <a:t> your HSA dollars in mutual funds to save for the long term and potentially grow your savings.</a:t>
            </a:r>
            <a:endParaRPr lang="en-US" b="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Once your HSA balance reaches a certain threshold (usually $2,500), you invest some of your HSA cash</a:t>
            </a:r>
            <a:r>
              <a:rPr lang="en-US" baseline="0" dirty="0" smtClean="0">
                <a:latin typeface="Arial" panose="020B0604020202020204" pitchFamily="34" charset="0"/>
                <a:cs typeface="Arial" panose="020B0604020202020204" pitchFamily="34" charset="0"/>
              </a:rPr>
              <a:t> account in mutual funds</a:t>
            </a:r>
            <a:r>
              <a:rPr lang="en-US" dirty="0" smtClean="0">
                <a:latin typeface="Arial" panose="020B0604020202020204" pitchFamily="34" charset="0"/>
                <a:cs typeface="Arial" panose="020B0604020202020204" pitchFamily="34" charset="0"/>
              </a:rPr>
              <a:t>.</a:t>
            </a:r>
            <a:r>
              <a:rPr lang="en-US" baseline="0" dirty="0" smtClean="0">
                <a:latin typeface="Arial" panose="020B0604020202020204" pitchFamily="34" charset="0"/>
                <a:cs typeface="Arial" panose="020B0604020202020204" pitchFamily="34" charset="0"/>
              </a:rPr>
              <a:t> Just like you would do with a 401(k), you choose mutual funds to invest in. But unlike a 401(k), you can easily transfer your investment money back to your HSA at any time, such as if the market changes or you need to pay for a qualified medical expense. </a:t>
            </a:r>
            <a:r>
              <a:rPr lang="en-US" dirty="0" smtClean="0">
                <a:latin typeface="Arial" panose="020B0604020202020204" pitchFamily="34" charset="0"/>
                <a:cs typeface="Arial" panose="020B0604020202020204" pitchFamily="34" charset="0"/>
              </a:rPr>
              <a:t> </a:t>
            </a:r>
            <a:endParaRPr lang="en-US" dirty="0" smtClean="0">
              <a:effectLst/>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Any investment earnings</a:t>
            </a:r>
            <a:r>
              <a:rPr lang="en-US" baseline="0" dirty="0" smtClean="0">
                <a:latin typeface="Arial" panose="020B0604020202020204" pitchFamily="34" charset="0"/>
                <a:cs typeface="Arial" panose="020B0604020202020204" pitchFamily="34" charset="0"/>
              </a:rPr>
              <a:t> are tax-free, and you don’t pay taxes on withdrawals for qual</a:t>
            </a:r>
            <a:r>
              <a:rPr lang="en-US" dirty="0" smtClean="0">
                <a:latin typeface="Arial" panose="020B0604020202020204" pitchFamily="34" charset="0"/>
                <a:cs typeface="Arial" panose="020B0604020202020204" pitchFamily="34" charset="0"/>
              </a:rPr>
              <a:t>ified medical expenses.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That makes HSA investing one of the smartest investment opportunities around!</a:t>
            </a:r>
            <a:endParaRPr lang="en-US" dirty="0" smtClean="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B4DE9B1-3FDF-45C1-963B-7282C209FAD0}" type="slidenum">
              <a:rPr lang="en-US" smtClean="0"/>
              <a:t>5</a:t>
            </a:fld>
            <a:endParaRPr lang="en-US" dirty="0"/>
          </a:p>
        </p:txBody>
      </p:sp>
    </p:spTree>
    <p:extLst>
      <p:ext uri="{BB962C8B-B14F-4D97-AF65-F5344CB8AC3E}">
        <p14:creationId xmlns:p14="http://schemas.microsoft.com/office/powerpoint/2010/main" val="15888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Before we talk about </a:t>
            </a:r>
            <a:r>
              <a:rPr lang="en-US" b="0" i="1" dirty="0" smtClean="0"/>
              <a:t>how</a:t>
            </a:r>
            <a:r>
              <a:rPr lang="en-US" b="0" dirty="0" smtClean="0"/>
              <a:t> you can invest, let’s talk about </a:t>
            </a:r>
            <a:r>
              <a:rPr lang="en-US" b="0" i="1" dirty="0" smtClean="0"/>
              <a:t>when </a:t>
            </a:r>
            <a:r>
              <a:rPr lang="en-US" b="0" i="0" dirty="0" smtClean="0"/>
              <a:t>you </a:t>
            </a:r>
            <a:r>
              <a:rPr lang="en-US" b="0" dirty="0" smtClean="0"/>
              <a:t>can invest.</a:t>
            </a:r>
          </a:p>
          <a:p>
            <a:endParaRPr lang="en-US" b="0" dirty="0" smtClean="0"/>
          </a:p>
          <a:p>
            <a:r>
              <a:rPr lang="en-US" b="0" dirty="0" smtClean="0"/>
              <a:t>You become eligible when your HSA cash account</a:t>
            </a:r>
            <a:r>
              <a:rPr lang="en-US" b="0" baseline="0" dirty="0" smtClean="0"/>
              <a:t> balance</a:t>
            </a:r>
            <a:r>
              <a:rPr lang="en-US" b="0" dirty="0" smtClean="0"/>
              <a:t> meets the minimum required balance, which is typically $2,500. </a:t>
            </a:r>
          </a:p>
          <a:p>
            <a:endParaRPr lang="en-US" b="0" dirty="0" smtClean="0"/>
          </a:p>
          <a:p>
            <a:r>
              <a:rPr lang="en-US" b="0" dirty="0" smtClean="0"/>
              <a:t>The minimum amount you can transfer is $100. However, your HSA balance needs</a:t>
            </a:r>
            <a:r>
              <a:rPr lang="en-US" b="0" baseline="0" dirty="0" smtClean="0"/>
              <a:t> to stay at $2,500 or more. This means that the amount you choose to transfer cannot bring your balance below that $2,500 mark</a:t>
            </a:r>
            <a:r>
              <a:rPr lang="en-US" b="0" dirty="0" smtClean="0"/>
              <a:t>.</a:t>
            </a:r>
          </a:p>
          <a:p>
            <a:endParaRPr lang="en-US" b="1" baseline="0" dirty="0" smtClean="0">
              <a:solidFill>
                <a:srgbClr val="FF0000"/>
              </a:solidFill>
            </a:endParaRPr>
          </a:p>
          <a:p>
            <a:r>
              <a:rPr lang="en-US" b="0" baseline="0" dirty="0" smtClean="0">
                <a:solidFill>
                  <a:srgbClr val="FF0000"/>
                </a:solidFill>
              </a:rPr>
              <a:t>Let’s look at an example.  Say that you have $3,000 in your HSA and want to start an investment account.  The most that you can transfer over into investments at this time is $500, bringing your regular HSA down to the investment threshold of $2,500.  If you try to transfer more than $500, your account will not allow you to do so.  Investments will move at increments of $100.  So if you have $2,550 in your HSA, your investment transfer will not occur until your account balance is at least $100 over the investment threshold, or $2,600.</a:t>
            </a:r>
            <a:endParaRPr lang="en-US" b="0" dirty="0" smtClean="0">
              <a:solidFill>
                <a:srgbClr val="FF0000"/>
              </a:solidFill>
            </a:endParaRPr>
          </a:p>
          <a:p>
            <a:endParaRPr lang="en-US" b="0" dirty="0" smtClean="0"/>
          </a:p>
          <a:p>
            <a:r>
              <a:rPr lang="en-US" b="0" dirty="0" smtClean="0"/>
              <a:t>However, after you’ve put some investments in place, </a:t>
            </a:r>
            <a:r>
              <a:rPr lang="en-US" b="0" baseline="0" dirty="0" smtClean="0"/>
              <a:t>it’s okay if your balance drops below $2,500 (such as if you needed to pay for some qualified medical expenses). You just won’t be able to invest any more HSA funds until your balance reaches $2,600 again.</a:t>
            </a:r>
            <a:endParaRPr lang="en-US" b="0" dirty="0" smtClean="0"/>
          </a:p>
        </p:txBody>
      </p:sp>
      <p:sp>
        <p:nvSpPr>
          <p:cNvPr id="4" name="Slide Number Placeholder 3"/>
          <p:cNvSpPr>
            <a:spLocks noGrp="1"/>
          </p:cNvSpPr>
          <p:nvPr>
            <p:ph type="sldNum" sz="quarter" idx="10"/>
          </p:nvPr>
        </p:nvSpPr>
        <p:spPr/>
        <p:txBody>
          <a:bodyPr/>
          <a:lstStyle/>
          <a:p>
            <a:fld id="{FB4DE9B1-3FDF-45C1-963B-7282C209FAD0}" type="slidenum">
              <a:rPr lang="en-US" smtClean="0"/>
              <a:t>6</a:t>
            </a:fld>
            <a:endParaRPr lang="en-US" dirty="0"/>
          </a:p>
        </p:txBody>
      </p:sp>
    </p:spTree>
    <p:extLst>
      <p:ext uri="{BB962C8B-B14F-4D97-AF65-F5344CB8AC3E}">
        <p14:creationId xmlns:p14="http://schemas.microsoft.com/office/powerpoint/2010/main" val="31492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see if you’re eligible, log </a:t>
            </a:r>
            <a:r>
              <a:rPr lang="en-US" dirty="0" smtClean="0"/>
              <a:t>into your Optum HSA at myCDH.optum.com.</a:t>
            </a:r>
            <a:r>
              <a:rPr lang="en-US" baseline="0" dirty="0" smtClean="0"/>
              <a:t> </a:t>
            </a:r>
            <a:r>
              <a:rPr lang="en-US" dirty="0" smtClean="0"/>
              <a:t>You’ll see your current account balance on the left hand side. If</a:t>
            </a:r>
            <a:r>
              <a:rPr lang="en-US" baseline="0" dirty="0" smtClean="0"/>
              <a:t> your cash account balance exceed $2,600, you are eligible to invest.</a:t>
            </a:r>
            <a:endParaRPr lang="en-US" dirty="0" smtClean="0"/>
          </a:p>
        </p:txBody>
      </p:sp>
      <p:sp>
        <p:nvSpPr>
          <p:cNvPr id="4" name="Slide Number Placeholder 3"/>
          <p:cNvSpPr>
            <a:spLocks noGrp="1"/>
          </p:cNvSpPr>
          <p:nvPr>
            <p:ph type="sldNum" sz="quarter" idx="10"/>
          </p:nvPr>
        </p:nvSpPr>
        <p:spPr/>
        <p:txBody>
          <a:bodyPr/>
          <a:lstStyle/>
          <a:p>
            <a:fld id="{FB4DE9B1-3FDF-45C1-963B-7282C209FAD0}" type="slidenum">
              <a:rPr lang="en-US" smtClean="0"/>
              <a:t>7</a:t>
            </a:fld>
            <a:endParaRPr lang="en-US" dirty="0"/>
          </a:p>
        </p:txBody>
      </p:sp>
    </p:spTree>
    <p:extLst>
      <p:ext uri="{BB962C8B-B14F-4D97-AF65-F5344CB8AC3E}">
        <p14:creationId xmlns:p14="http://schemas.microsoft.com/office/powerpoint/2010/main" val="116891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Before you get started, review the education and tools available at myCDH.optum.com to learn more and research common investing questions. There are also many educational resources that may be helpful including various documents and forms, commonly asked questions, quick links and access on how to contact Optum, if needed. Once you access the investing feature of myCDH.optum.com, you’ll have access to additional educational tools specific to investing your HSA. Stay tuned, we will review those later.</a:t>
            </a: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B4DE9B1-3FDF-45C1-963B-7282C209FAD0}" type="slidenum">
              <a:rPr lang="en-US" smtClean="0"/>
              <a:t>8</a:t>
            </a:fld>
            <a:endParaRPr lang="en-US" dirty="0"/>
          </a:p>
        </p:txBody>
      </p:sp>
    </p:spTree>
    <p:extLst>
      <p:ext uri="{BB962C8B-B14F-4D97-AF65-F5344CB8AC3E}">
        <p14:creationId xmlns:p14="http://schemas.microsoft.com/office/powerpoint/2010/main" val="384594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rgbClr val="E87722"/>
              </a:buClr>
              <a:buFont typeface="Arial" panose="020B0604020202020204" pitchFamily="34" charset="0"/>
              <a:buNone/>
              <a:defRPr/>
            </a:pPr>
            <a:r>
              <a:rPr kumimoji="0" lang="en-US" sz="1200" i="0" u="none" strike="noStrike" kern="1200" cap="none" spc="0" normalizeH="0" baseline="0" noProof="0" dirty="0" smtClean="0">
                <a:ln>
                  <a:noFill/>
                </a:ln>
                <a:solidFill>
                  <a:srgbClr val="53565A"/>
                </a:solidFill>
                <a:effectLst/>
                <a:uLnTx/>
                <a:uFillTx/>
                <a:latin typeface="Arial" pitchFamily="34" charset="0"/>
                <a:ea typeface="+mn-ea"/>
                <a:cs typeface="Arial" pitchFamily="34" charset="0"/>
              </a:rPr>
              <a:t>The first step to investing your HSA is setting</a:t>
            </a:r>
            <a:r>
              <a:rPr kumimoji="0" lang="en-US" sz="1200" i="0" u="none" strike="noStrike" kern="1200" cap="none" spc="0" normalizeH="0" noProof="0" dirty="0" smtClean="0">
                <a:ln>
                  <a:noFill/>
                </a:ln>
                <a:solidFill>
                  <a:srgbClr val="53565A"/>
                </a:solidFill>
                <a:effectLst/>
                <a:uLnTx/>
                <a:uFillTx/>
                <a:latin typeface="Arial" pitchFamily="34" charset="0"/>
                <a:ea typeface="+mn-ea"/>
                <a:cs typeface="Arial" pitchFamily="34" charset="0"/>
              </a:rPr>
              <a:t> the allocations for your desired investments.</a:t>
            </a:r>
            <a:endParaRPr kumimoji="0" lang="en-US" sz="1100" i="0" u="none" strike="noStrike" kern="1200" cap="none" spc="0" normalizeH="0" noProof="0" dirty="0" smtClean="0">
              <a:ln>
                <a:noFill/>
              </a:ln>
              <a:solidFill>
                <a:srgbClr val="53565A"/>
              </a:solidFill>
              <a:effectLst/>
              <a:uLnTx/>
              <a:uFillTx/>
              <a:latin typeface="Arial" pitchFamily="34" charset="0"/>
              <a:ea typeface="+mn-ea"/>
              <a:cs typeface="Arial" pitchFamily="34" charset="0"/>
            </a:endParaRPr>
          </a:p>
          <a:p>
            <a:pPr marL="0" indent="0">
              <a:buClr>
                <a:srgbClr val="E87722"/>
              </a:buClr>
              <a:buFont typeface="Arial" panose="020B0604020202020204" pitchFamily="34" charset="0"/>
              <a:buNone/>
              <a:defRPr/>
            </a:pPr>
            <a:endParaRPr lang="en-US" sz="1200" b="1" dirty="0" smtClean="0">
              <a:solidFill>
                <a:srgbClr val="53565A"/>
              </a:solidFill>
            </a:endParaRPr>
          </a:p>
          <a:p>
            <a:pPr marL="0" indent="0">
              <a:buClr>
                <a:srgbClr val="E87722"/>
              </a:buClr>
              <a:buFont typeface="Arial" panose="020B0604020202020204" pitchFamily="34" charset="0"/>
              <a:buNone/>
              <a:defRPr/>
            </a:pPr>
            <a:r>
              <a:rPr lang="en-US" sz="1200" b="1" dirty="0" smtClean="0">
                <a:solidFill>
                  <a:srgbClr val="53565A"/>
                </a:solidFill>
              </a:rPr>
              <a:t>Please note: </a:t>
            </a:r>
            <a:r>
              <a:rPr lang="en-US" sz="1200" dirty="0" smtClean="0">
                <a:solidFill>
                  <a:srgbClr val="53565A"/>
                </a:solidFill>
              </a:rPr>
              <a:t>if no allocation is completed, 100% of your funds will automatically be invested in the First American Prime investment account.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B4DE9B1-3FDF-45C1-963B-7282C209FAD0}" type="slidenum">
              <a:rPr lang="en-US" smtClean="0"/>
              <a:t>9</a:t>
            </a:fld>
            <a:endParaRPr lang="en-US" dirty="0"/>
          </a:p>
        </p:txBody>
      </p:sp>
    </p:spTree>
    <p:extLst>
      <p:ext uri="{BB962C8B-B14F-4D97-AF65-F5344CB8AC3E}">
        <p14:creationId xmlns:p14="http://schemas.microsoft.com/office/powerpoint/2010/main" val="284630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319925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284088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269457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408757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283993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187441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302404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324859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17910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262222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6C6BB-C1AA-421D-A1BC-0CAEA8D34DD9}" type="datetimeFigureOut">
              <a:rPr lang="en-US" smtClean="0"/>
              <a:t>8/29/2016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23B7AA-7B47-4E6F-927B-63100E6635ED}" type="slidenum">
              <a:rPr lang="en-US" smtClean="0"/>
              <a:t>‹#›</a:t>
            </a:fld>
            <a:endParaRPr lang="en-US" dirty="0"/>
          </a:p>
        </p:txBody>
      </p:sp>
    </p:spTree>
    <p:extLst>
      <p:ext uri="{BB962C8B-B14F-4D97-AF65-F5344CB8AC3E}">
        <p14:creationId xmlns:p14="http://schemas.microsoft.com/office/powerpoint/2010/main" val="300355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6C6BB-C1AA-421D-A1BC-0CAEA8D34DD9}" type="datetimeFigureOut">
              <a:rPr lang="en-US" smtClean="0"/>
              <a:t>8/29/2016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B7AA-7B47-4E6F-927B-63100E6635ED}" type="slidenum">
              <a:rPr lang="en-US" smtClean="0"/>
              <a:t>‹#›</a:t>
            </a:fld>
            <a:endParaRPr lang="en-US" dirty="0"/>
          </a:p>
        </p:txBody>
      </p:sp>
    </p:spTree>
    <p:extLst>
      <p:ext uri="{BB962C8B-B14F-4D97-AF65-F5344CB8AC3E}">
        <p14:creationId xmlns:p14="http://schemas.microsoft.com/office/powerpoint/2010/main" val="136203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12" b="63124"/>
          <a:stretch/>
        </p:blipFill>
        <p:spPr bwMode="auto">
          <a:xfrm>
            <a:off x="-9344" y="0"/>
            <a:ext cx="915334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Content_Frame_1.png"/>
          <p:cNvPicPr>
            <a:picLocks noChangeAspect="1"/>
          </p:cNvPicPr>
          <p:nvPr/>
        </p:nvPicPr>
        <p:blipFill rotWithShape="1">
          <a:blip r:embed="rId4" cstate="email">
            <a:extLst>
              <a:ext uri="{28A0092B-C50C-407E-A947-70E740481C1C}">
                <a14:useLocalDpi xmlns:a14="http://schemas.microsoft.com/office/drawing/2010/main"/>
              </a:ext>
            </a:extLst>
          </a:blip>
          <a:srcRect b="22012"/>
          <a:stretch/>
        </p:blipFill>
        <p:spPr>
          <a:xfrm>
            <a:off x="0" y="2693155"/>
            <a:ext cx="9144000" cy="4167014"/>
          </a:xfrm>
          <a:prstGeom prst="rect">
            <a:avLst/>
          </a:prstGeom>
        </p:spPr>
      </p:pic>
      <p:sp>
        <p:nvSpPr>
          <p:cNvPr id="6" name="TextBox 5"/>
          <p:cNvSpPr txBox="1"/>
          <p:nvPr/>
        </p:nvSpPr>
        <p:spPr>
          <a:xfrm>
            <a:off x="2133600" y="5257800"/>
            <a:ext cx="7010400" cy="772160"/>
          </a:xfrm>
          <a:prstGeom prst="rect">
            <a:avLst/>
          </a:prstGeom>
          <a:noFill/>
        </p:spPr>
        <p:txBody>
          <a:bodyPr wrap="square" lIns="0" tIns="0" rIns="0" bIns="0" rtlCol="0" anchor="ctr">
            <a:noAutofit/>
          </a:bodyPr>
          <a:lstStyle/>
          <a:p>
            <a:pPr algn="ctr"/>
            <a:r>
              <a:rPr lang="en-US" sz="3600" b="1" dirty="0" smtClean="0">
                <a:solidFill>
                  <a:srgbClr val="53565A"/>
                </a:solidFill>
                <a:latin typeface="Arial"/>
                <a:cs typeface="Calibri Light"/>
              </a:rPr>
              <a:t>HSA Investing </a:t>
            </a:r>
            <a:r>
              <a:rPr lang="en-US" sz="3600" b="1" dirty="0">
                <a:solidFill>
                  <a:srgbClr val="53565A"/>
                </a:solidFill>
                <a:latin typeface="Arial"/>
                <a:cs typeface="Calibri Light"/>
              </a:rPr>
              <a:t>M</a:t>
            </a:r>
            <a:r>
              <a:rPr lang="en-US" sz="3600" b="1" dirty="0" smtClean="0">
                <a:solidFill>
                  <a:srgbClr val="53565A"/>
                </a:solidFill>
                <a:latin typeface="Arial"/>
                <a:cs typeface="Calibri Light"/>
              </a:rPr>
              <a:t>ade </a:t>
            </a:r>
            <a:r>
              <a:rPr lang="en-US" sz="3600" b="1" dirty="0">
                <a:solidFill>
                  <a:srgbClr val="53565A"/>
                </a:solidFill>
                <a:latin typeface="Arial"/>
                <a:cs typeface="Calibri Light"/>
              </a:rPr>
              <a:t>E</a:t>
            </a:r>
            <a:r>
              <a:rPr lang="en-US" sz="3600" b="1" dirty="0" smtClean="0">
                <a:solidFill>
                  <a:srgbClr val="53565A"/>
                </a:solidFill>
                <a:latin typeface="Arial"/>
                <a:cs typeface="Calibri Light"/>
              </a:rPr>
              <a:t>asy</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232004"/>
            <a:ext cx="2021715" cy="635396"/>
          </a:xfrm>
          <a:prstGeom prst="rect">
            <a:avLst/>
          </a:prstGeom>
        </p:spPr>
      </p:pic>
      <p:sp>
        <p:nvSpPr>
          <p:cNvPr id="8" name="TextBox 7"/>
          <p:cNvSpPr txBox="1"/>
          <p:nvPr/>
        </p:nvSpPr>
        <p:spPr>
          <a:xfrm>
            <a:off x="609996" y="6601746"/>
            <a:ext cx="7925593" cy="170836"/>
          </a:xfrm>
          <a:prstGeom prst="rect">
            <a:avLst/>
          </a:prstGeom>
          <a:noFill/>
        </p:spPr>
        <p:txBody>
          <a:bodyPr wrap="square" lIns="0" tIns="0" rIns="0" bIns="0" rtlCol="0">
            <a:noAutofit/>
          </a:bodyPr>
          <a:lstStyle/>
          <a:p>
            <a:pPr algn="ctr"/>
            <a:r>
              <a:rPr lang="en-US" sz="500" dirty="0">
                <a:solidFill>
                  <a:schemeClr val="bg1">
                    <a:lumMod val="50000"/>
                  </a:schemeClr>
                </a:solidFill>
                <a:latin typeface="Arial"/>
                <a:cs typeface="Calibri Light"/>
              </a:rPr>
              <a:t>Health savings accounts (HSAs) are individual accounts offered by Optum Bank®, Member FDIC, and are subject to eligibility requirements and restrictions on deposits and withdrawals to avoid IRS penalties. Investments are not FDIC-insured, are not guaranteed and may lose value. State taxes may apply. Fees may reduce earnings on account. The information contained in this presentation is not intended as legal, investment, or tax advice. It is supplied for general educational purposes and with the understanding that Optum does not provide legal, investment, or tax advice. Please contact a competent legal, investment, or tax professional for personal advice on eligibility, investing, tax treatment and restrictions. State taxes may apply. Fees may reduce earnings on account. Federal and state laws and regulations are subject to change. </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98358"/>
          <a:stretch/>
        </p:blipFill>
        <p:spPr>
          <a:xfrm>
            <a:off x="-19050" y="4600145"/>
            <a:ext cx="9163050" cy="95680"/>
          </a:xfrm>
          <a:prstGeom prst="rect">
            <a:avLst/>
          </a:prstGeom>
        </p:spPr>
      </p:pic>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b="3968"/>
          <a:stretch/>
        </p:blipFill>
        <p:spPr>
          <a:xfrm>
            <a:off x="0" y="0"/>
            <a:ext cx="9144000" cy="4610100"/>
          </a:xfrm>
          <a:prstGeom prst="rect">
            <a:avLst/>
          </a:prstGeom>
        </p:spPr>
      </p:pic>
      <p:grpSp>
        <p:nvGrpSpPr>
          <p:cNvPr id="14" name="Group 13"/>
          <p:cNvGrpSpPr/>
          <p:nvPr/>
        </p:nvGrpSpPr>
        <p:grpSpPr>
          <a:xfrm>
            <a:off x="2058138" y="6333218"/>
            <a:ext cx="5029311" cy="353946"/>
            <a:chOff x="2161244" y="5911307"/>
            <a:chExt cx="5029311" cy="353946"/>
          </a:xfrm>
        </p:grpSpPr>
        <p:sp>
          <p:nvSpPr>
            <p:cNvPr id="15" name="TextBox 14"/>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6" name="Rounded Rectangle 15"/>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861789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Step one: setting allocations</a:t>
            </a:r>
          </a:p>
        </p:txBody>
      </p:sp>
      <p:sp>
        <p:nvSpPr>
          <p:cNvPr id="13" name="Content Placeholder 2"/>
          <p:cNvSpPr txBox="1">
            <a:spLocks/>
          </p:cNvSpPr>
          <p:nvPr/>
        </p:nvSpPr>
        <p:spPr>
          <a:xfrm>
            <a:off x="304800" y="1447800"/>
            <a:ext cx="3200400" cy="44304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
                <a:srgbClr val="E87722"/>
              </a:buClr>
              <a:buSzTx/>
              <a:buFont typeface="+mj-lt"/>
              <a:buAutoNum type="arabicPeriod"/>
              <a:tabLst/>
              <a:defRPr/>
            </a:pP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Log</a:t>
            </a:r>
            <a:r>
              <a:rPr kumimoji="0" lang="en-US" sz="1800" b="1" i="0" u="none" strike="noStrike" kern="1200" cap="none" spc="0" normalizeH="0" noProof="0" dirty="0" smtClean="0">
                <a:ln>
                  <a:noFill/>
                </a:ln>
                <a:solidFill>
                  <a:srgbClr val="E87722"/>
                </a:solidFill>
                <a:effectLst/>
                <a:uLnTx/>
                <a:uFillTx/>
                <a:latin typeface="Arial" pitchFamily="34" charset="0"/>
                <a:ea typeface="+mn-ea"/>
                <a:cs typeface="Arial" pitchFamily="34" charset="0"/>
              </a:rPr>
              <a:t> in at myCDH.optum.com</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300" y="1686604"/>
            <a:ext cx="3876614" cy="39528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Oval 10"/>
          <p:cNvSpPr/>
          <p:nvPr/>
        </p:nvSpPr>
        <p:spPr>
          <a:xfrm>
            <a:off x="3825025" y="3505200"/>
            <a:ext cx="1143000" cy="540475"/>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grpSp>
        <p:nvGrpSpPr>
          <p:cNvPr id="7" name="Group 6"/>
          <p:cNvGrpSpPr/>
          <p:nvPr/>
        </p:nvGrpSpPr>
        <p:grpSpPr>
          <a:xfrm>
            <a:off x="2043806" y="6553200"/>
            <a:ext cx="5029311" cy="353946"/>
            <a:chOff x="2161244" y="5911307"/>
            <a:chExt cx="5029311" cy="353946"/>
          </a:xfrm>
        </p:grpSpPr>
        <p:sp>
          <p:nvSpPr>
            <p:cNvPr id="8" name="TextBox 7"/>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9" name="Rounded Rectangle 8"/>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33628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Step one: setting allocations</a:t>
            </a:r>
          </a:p>
        </p:txBody>
      </p:sp>
      <p:sp>
        <p:nvSpPr>
          <p:cNvPr id="13" name="Content Placeholder 2"/>
          <p:cNvSpPr txBox="1">
            <a:spLocks/>
          </p:cNvSpPr>
          <p:nvPr/>
        </p:nvSpPr>
        <p:spPr>
          <a:xfrm>
            <a:off x="304800" y="1447800"/>
            <a:ext cx="3200400" cy="44304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E87722"/>
              </a:buClr>
              <a:buSzTx/>
              <a:buFont typeface="+mj-lt"/>
              <a:buAutoNum type="arabicPeriod" startAt="2"/>
              <a:tabLst/>
              <a:defRPr/>
            </a:pP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Navigate to the investment</a:t>
            </a:r>
            <a:r>
              <a:rPr kumimoji="0" lang="en-US" sz="1800" b="1" i="0" u="none" strike="noStrike" kern="1200" cap="none" spc="0" normalizeH="0" noProof="0" dirty="0" smtClean="0">
                <a:ln>
                  <a:noFill/>
                </a:ln>
                <a:solidFill>
                  <a:srgbClr val="E87722"/>
                </a:solidFill>
                <a:effectLst/>
                <a:uLnTx/>
                <a:uFillTx/>
                <a:latin typeface="Arial" pitchFamily="34" charset="0"/>
                <a:ea typeface="+mn-ea"/>
                <a:cs typeface="Arial" pitchFamily="34" charset="0"/>
              </a:rPr>
              <a:t> section of your account</a:t>
            </a:r>
            <a:endPar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endParaRPr>
          </a:p>
          <a:p>
            <a:pPr marL="640080" lvl="2" indent="-182880">
              <a:buClr>
                <a:srgbClr val="E87722"/>
              </a:buClr>
              <a:defRPr/>
            </a:pPr>
            <a:r>
              <a:rPr lang="en-US" dirty="0">
                <a:solidFill>
                  <a:srgbClr val="53565A"/>
                </a:solidFill>
              </a:rPr>
              <a:t>Click the “Accounts” tab,</a:t>
            </a:r>
          </a:p>
          <a:p>
            <a:pPr marL="640080" lvl="2" indent="-182880">
              <a:buClr>
                <a:srgbClr val="E87722"/>
              </a:buClr>
              <a:defRPr/>
            </a:pPr>
            <a:r>
              <a:rPr lang="en-US" dirty="0">
                <a:solidFill>
                  <a:srgbClr val="53565A"/>
                </a:solidFill>
              </a:rPr>
              <a:t>“Investments,” and</a:t>
            </a:r>
          </a:p>
          <a:p>
            <a:pPr marL="640080" lvl="2" indent="-182880">
              <a:buClr>
                <a:srgbClr val="E87722"/>
              </a:buClr>
              <a:defRPr/>
            </a:pPr>
            <a:r>
              <a:rPr lang="en-US" dirty="0">
                <a:solidFill>
                  <a:srgbClr val="53565A"/>
                </a:solidFill>
              </a:rPr>
              <a:t>“Manage Investments</a:t>
            </a:r>
            <a:r>
              <a:rPr lang="en-US" dirty="0" smtClean="0">
                <a:solidFill>
                  <a:srgbClr val="53565A"/>
                </a:solidFill>
              </a:rPr>
              <a:t>”</a:t>
            </a:r>
            <a:endParaRPr lang="en-US" dirty="0">
              <a:solidFill>
                <a:srgbClr val="53565A"/>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grpSp>
        <p:nvGrpSpPr>
          <p:cNvPr id="2" name="Group 1"/>
          <p:cNvGrpSpPr/>
          <p:nvPr/>
        </p:nvGrpSpPr>
        <p:grpSpPr>
          <a:xfrm>
            <a:off x="3866212" y="1844758"/>
            <a:ext cx="4410507" cy="3833132"/>
            <a:chOff x="3831577" y="1843768"/>
            <a:chExt cx="4410507" cy="3833132"/>
          </a:xfrm>
        </p:grpSpPr>
        <p:pic>
          <p:nvPicPr>
            <p:cNvPr id="1026"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1577" y="1843768"/>
              <a:ext cx="4410507" cy="383313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5293" y="2438400"/>
              <a:ext cx="847221" cy="18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3053" y="2473757"/>
              <a:ext cx="91440" cy="9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Oval 8"/>
          <p:cNvSpPr/>
          <p:nvPr/>
        </p:nvSpPr>
        <p:spPr>
          <a:xfrm>
            <a:off x="7207338" y="3124200"/>
            <a:ext cx="1098462" cy="399446"/>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grpSp>
        <p:nvGrpSpPr>
          <p:cNvPr id="10" name="Group 9"/>
          <p:cNvGrpSpPr/>
          <p:nvPr/>
        </p:nvGrpSpPr>
        <p:grpSpPr>
          <a:xfrm>
            <a:off x="2043806" y="6553200"/>
            <a:ext cx="5029311" cy="353946"/>
            <a:chOff x="2161244" y="5911307"/>
            <a:chExt cx="5029311" cy="353946"/>
          </a:xfrm>
        </p:grpSpPr>
        <p:sp>
          <p:nvSpPr>
            <p:cNvPr id="11" name="TextBox 10"/>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5" name="Rounded Rectangle 14"/>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587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smtClean="0">
                <a:solidFill>
                  <a:srgbClr val="E87722"/>
                </a:solidFill>
                <a:latin typeface="Arial"/>
                <a:cs typeface="Calibri"/>
              </a:rPr>
              <a:t>Step one: setting allocations</a:t>
            </a:r>
            <a:endParaRPr lang="en-US" sz="2800" b="1" dirty="0">
              <a:solidFill>
                <a:srgbClr val="E87722"/>
              </a:solidFill>
              <a:latin typeface="Arial"/>
              <a:cs typeface="Calibri"/>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8" name="Picture 7"/>
          <p:cNvPicPr/>
          <p:nvPr/>
        </p:nvPicPr>
        <p:blipFill>
          <a:blip r:embed="rId4"/>
          <a:stretch>
            <a:fillRect/>
          </a:stretch>
        </p:blipFill>
        <p:spPr>
          <a:xfrm>
            <a:off x="3359352" y="1819713"/>
            <a:ext cx="5486400" cy="367855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04801" y="1447800"/>
            <a:ext cx="2895600" cy="44304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E87722"/>
              </a:buClr>
              <a:buFont typeface="+mj-lt"/>
              <a:buAutoNum type="arabicPeriod" startAt="3"/>
              <a:defRPr/>
            </a:pPr>
            <a:r>
              <a:rPr lang="en-US" sz="1800" b="1" dirty="0" smtClean="0">
                <a:solidFill>
                  <a:srgbClr val="E87722"/>
                </a:solidFill>
              </a:rPr>
              <a:t>Click “Continue” to access the third-party website</a:t>
            </a:r>
            <a:endParaRPr lang="en-US" sz="1600" dirty="0">
              <a:solidFill>
                <a:schemeClr val="tx1">
                  <a:lumMod val="50000"/>
                  <a:lumOff val="50000"/>
                </a:schemeClr>
              </a:solidFill>
            </a:endParaRPr>
          </a:p>
        </p:txBody>
      </p:sp>
      <p:sp>
        <p:nvSpPr>
          <p:cNvPr id="7" name="Oval 6"/>
          <p:cNvSpPr/>
          <p:nvPr/>
        </p:nvSpPr>
        <p:spPr>
          <a:xfrm>
            <a:off x="7452815" y="4756245"/>
            <a:ext cx="1524000" cy="697668"/>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grpSp>
        <p:nvGrpSpPr>
          <p:cNvPr id="9" name="Group 8"/>
          <p:cNvGrpSpPr/>
          <p:nvPr/>
        </p:nvGrpSpPr>
        <p:grpSpPr>
          <a:xfrm>
            <a:off x="2043806" y="6553200"/>
            <a:ext cx="5029311" cy="353946"/>
            <a:chOff x="2161244" y="5911307"/>
            <a:chExt cx="5029311" cy="353946"/>
          </a:xfrm>
        </p:grpSpPr>
        <p:sp>
          <p:nvSpPr>
            <p:cNvPr id="10" name="TextBox 9"/>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1" name="Rounded Rectangle 10"/>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63531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146"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Step one: setting allocations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7" name="Picture 6"/>
          <p:cNvPicPr/>
          <p:nvPr/>
        </p:nvPicPr>
        <p:blipFill>
          <a:blip r:embed="rId4"/>
          <a:stretch>
            <a:fillRect/>
          </a:stretch>
        </p:blipFill>
        <p:spPr>
          <a:xfrm>
            <a:off x="4121352" y="1571977"/>
            <a:ext cx="3886200" cy="4212272"/>
          </a:xfrm>
          <a:prstGeom prst="rect">
            <a:avLst/>
          </a:prstGeom>
          <a:ln>
            <a:solidFill>
              <a:schemeClr val="tx1"/>
            </a:solidFill>
          </a:ln>
          <a:effectLst>
            <a:outerShdw blurRad="292100" dist="139700" dir="2700000" algn="tl" rotWithShape="0">
              <a:srgbClr val="333333">
                <a:alpha val="65000"/>
              </a:srgbClr>
            </a:outerShdw>
          </a:effectLst>
        </p:spPr>
      </p:pic>
      <p:sp>
        <p:nvSpPr>
          <p:cNvPr id="8" name="Oval 7"/>
          <p:cNvSpPr/>
          <p:nvPr/>
        </p:nvSpPr>
        <p:spPr>
          <a:xfrm>
            <a:off x="5562601" y="1884218"/>
            <a:ext cx="1143000" cy="249382"/>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sp>
        <p:nvSpPr>
          <p:cNvPr id="9" name="Content Placeholder 2"/>
          <p:cNvSpPr txBox="1">
            <a:spLocks/>
          </p:cNvSpPr>
          <p:nvPr/>
        </p:nvSpPr>
        <p:spPr>
          <a:xfrm>
            <a:off x="304800" y="1447800"/>
            <a:ext cx="3200400" cy="44304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ClrTx/>
              <a:buFont typeface="+mj-lt"/>
              <a:buAutoNum type="arabicPeriod" startAt="4"/>
              <a:defRPr/>
            </a:pPr>
            <a:r>
              <a:rPr lang="en-US" sz="1800" b="1" dirty="0" smtClean="0">
                <a:solidFill>
                  <a:srgbClr val="E87722"/>
                </a:solidFill>
              </a:rPr>
              <a:t>Select the “Manage My Investment Account” tab</a:t>
            </a:r>
          </a:p>
          <a:p>
            <a:pPr marL="640080" lvl="2" indent="-182880">
              <a:buClr>
                <a:srgbClr val="E87722"/>
              </a:buClr>
              <a:defRPr/>
            </a:pPr>
            <a:r>
              <a:rPr lang="en-US" dirty="0">
                <a:solidFill>
                  <a:srgbClr val="53565A"/>
                </a:solidFill>
              </a:rPr>
              <a:t>Click “Update Investment Elections”</a:t>
            </a:r>
          </a:p>
        </p:txBody>
      </p:sp>
      <p:grpSp>
        <p:nvGrpSpPr>
          <p:cNvPr id="10" name="Group 9"/>
          <p:cNvGrpSpPr/>
          <p:nvPr/>
        </p:nvGrpSpPr>
        <p:grpSpPr>
          <a:xfrm>
            <a:off x="2043806" y="6553200"/>
            <a:ext cx="5029311" cy="353946"/>
            <a:chOff x="2161244" y="5911307"/>
            <a:chExt cx="5029311" cy="353946"/>
          </a:xfrm>
        </p:grpSpPr>
        <p:sp>
          <p:nvSpPr>
            <p:cNvPr id="12" name="TextBox 11"/>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3" name="Rounded Rectangle 12"/>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8322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Step one: setting allocations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7" name="Picture 6"/>
          <p:cNvPicPr/>
          <p:nvPr/>
        </p:nvPicPr>
        <p:blipFill>
          <a:blip r:embed="rId4"/>
          <a:stretch>
            <a:fillRect/>
          </a:stretch>
        </p:blipFill>
        <p:spPr>
          <a:xfrm>
            <a:off x="4286262" y="1524000"/>
            <a:ext cx="3733800" cy="4453177"/>
          </a:xfrm>
          <a:prstGeom prst="rect">
            <a:avLst/>
          </a:prstGeom>
          <a:ln>
            <a:solidFill>
              <a:schemeClr val="tx1"/>
            </a:solidFill>
          </a:ln>
          <a:effectLst>
            <a:outerShdw blurRad="292100" dist="139700" dir="2700000" algn="tl" rotWithShape="0">
              <a:srgbClr val="333333">
                <a:alpha val="65000"/>
              </a:srgbClr>
            </a:outerShdw>
          </a:effectLst>
        </p:spPr>
      </p:pic>
      <p:sp>
        <p:nvSpPr>
          <p:cNvPr id="8" name="Content Placeholder 2"/>
          <p:cNvSpPr txBox="1">
            <a:spLocks/>
          </p:cNvSpPr>
          <p:nvPr/>
        </p:nvSpPr>
        <p:spPr>
          <a:xfrm>
            <a:off x="305509" y="1447800"/>
            <a:ext cx="3566160" cy="44304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ClrTx/>
              <a:buFont typeface="+mj-lt"/>
              <a:buAutoNum type="arabicPeriod" startAt="5"/>
              <a:defRPr/>
            </a:pPr>
            <a:r>
              <a:rPr lang="en-US" sz="1800" b="1" dirty="0" smtClean="0">
                <a:solidFill>
                  <a:srgbClr val="E87722"/>
                </a:solidFill>
              </a:rPr>
              <a:t>Designate your desired allocations</a:t>
            </a:r>
          </a:p>
        </p:txBody>
      </p:sp>
      <p:grpSp>
        <p:nvGrpSpPr>
          <p:cNvPr id="6" name="Group 5"/>
          <p:cNvGrpSpPr/>
          <p:nvPr/>
        </p:nvGrpSpPr>
        <p:grpSpPr>
          <a:xfrm>
            <a:off x="2043806" y="6553200"/>
            <a:ext cx="5029311" cy="353946"/>
            <a:chOff x="2161244" y="5911307"/>
            <a:chExt cx="5029311" cy="353946"/>
          </a:xfrm>
        </p:grpSpPr>
        <p:sp>
          <p:nvSpPr>
            <p:cNvPr id="9" name="TextBox 8"/>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0" name="Rounded Rectangle 9"/>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1442340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Step one: setting allocations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8" name="Content Placeholder 2"/>
          <p:cNvSpPr txBox="1">
            <a:spLocks/>
          </p:cNvSpPr>
          <p:nvPr/>
        </p:nvSpPr>
        <p:spPr>
          <a:xfrm>
            <a:off x="304799" y="1447800"/>
            <a:ext cx="3657601" cy="44304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Clr>
                <a:srgbClr val="E87722"/>
              </a:buClr>
              <a:buFont typeface="+mj-lt"/>
              <a:buAutoNum type="arabicPeriod" startAt="6"/>
              <a:defRPr/>
            </a:pPr>
            <a:r>
              <a:rPr lang="en-US" sz="1800" b="1" dirty="0" smtClean="0">
                <a:solidFill>
                  <a:srgbClr val="E87722"/>
                </a:solidFill>
              </a:rPr>
              <a:t>Click “Submit </a:t>
            </a:r>
            <a:r>
              <a:rPr lang="en-US" sz="1800" b="1" dirty="0">
                <a:solidFill>
                  <a:srgbClr val="E87722"/>
                </a:solidFill>
              </a:rPr>
              <a:t>E</a:t>
            </a:r>
            <a:r>
              <a:rPr lang="en-US" sz="1800" b="1" dirty="0" smtClean="0">
                <a:solidFill>
                  <a:srgbClr val="E87722"/>
                </a:solidFill>
              </a:rPr>
              <a:t>lection </a:t>
            </a:r>
            <a:r>
              <a:rPr lang="en-US" sz="1800" b="1" dirty="0">
                <a:solidFill>
                  <a:srgbClr val="E87722"/>
                </a:solidFill>
              </a:rPr>
              <a:t>C</a:t>
            </a:r>
            <a:r>
              <a:rPr lang="en-US" sz="1800" b="1" dirty="0" smtClean="0">
                <a:solidFill>
                  <a:srgbClr val="E87722"/>
                </a:solidFill>
              </a:rPr>
              <a:t>hange Request”</a:t>
            </a:r>
            <a:endParaRPr lang="en-US" sz="1800" b="1" dirty="0">
              <a:solidFill>
                <a:srgbClr val="E87722"/>
              </a:solidFill>
            </a:endParaRPr>
          </a:p>
        </p:txBody>
      </p:sp>
      <p:pic>
        <p:nvPicPr>
          <p:cNvPr id="6" name="Picture 5"/>
          <p:cNvPicPr/>
          <p:nvPr/>
        </p:nvPicPr>
        <p:blipFill>
          <a:blip r:embed="rId4"/>
          <a:stretch>
            <a:fillRect/>
          </a:stretch>
        </p:blipFill>
        <p:spPr>
          <a:xfrm>
            <a:off x="4286262" y="1524000"/>
            <a:ext cx="3733800" cy="4453177"/>
          </a:xfrm>
          <a:prstGeom prst="rect">
            <a:avLst/>
          </a:prstGeom>
          <a:ln>
            <a:solidFill>
              <a:schemeClr val="tx1"/>
            </a:solidFill>
          </a:ln>
          <a:effectLst>
            <a:outerShdw blurRad="292100" dist="139700" dir="2700000" algn="tl" rotWithShape="0">
              <a:srgbClr val="333333">
                <a:alpha val="65000"/>
              </a:srgbClr>
            </a:outerShdw>
          </a:effectLst>
        </p:spPr>
      </p:pic>
      <p:sp>
        <p:nvSpPr>
          <p:cNvPr id="9" name="Oval 8"/>
          <p:cNvSpPr/>
          <p:nvPr/>
        </p:nvSpPr>
        <p:spPr>
          <a:xfrm>
            <a:off x="5831538" y="5410200"/>
            <a:ext cx="1255062" cy="325582"/>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grpSp>
        <p:nvGrpSpPr>
          <p:cNvPr id="7" name="Group 6"/>
          <p:cNvGrpSpPr/>
          <p:nvPr/>
        </p:nvGrpSpPr>
        <p:grpSpPr>
          <a:xfrm>
            <a:off x="2043806" y="6553200"/>
            <a:ext cx="5029311" cy="353946"/>
            <a:chOff x="2161244" y="5911307"/>
            <a:chExt cx="5029311" cy="353946"/>
          </a:xfrm>
        </p:grpSpPr>
        <p:sp>
          <p:nvSpPr>
            <p:cNvPr id="10" name="TextBox 9"/>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2" name="Rounded Rectangle 11"/>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41076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Step </a:t>
            </a:r>
            <a:r>
              <a:rPr lang="en-US" sz="2800" b="1" dirty="0" smtClean="0">
                <a:solidFill>
                  <a:srgbClr val="E87722"/>
                </a:solidFill>
                <a:latin typeface="Arial"/>
                <a:cs typeface="Calibri"/>
              </a:rPr>
              <a:t>two: </a:t>
            </a:r>
            <a:r>
              <a:rPr lang="en-US" sz="2800" b="1" dirty="0">
                <a:solidFill>
                  <a:srgbClr val="E87722"/>
                </a:solidFill>
                <a:latin typeface="Arial"/>
                <a:cs typeface="Calibri"/>
              </a:rPr>
              <a:t>setting </a:t>
            </a:r>
            <a:r>
              <a:rPr lang="en-US" sz="2800" b="1" dirty="0" smtClean="0">
                <a:solidFill>
                  <a:srgbClr val="E87722"/>
                </a:solidFill>
                <a:latin typeface="Arial"/>
                <a:cs typeface="Calibri"/>
              </a:rPr>
              <a:t>up transfers</a:t>
            </a:r>
            <a:endParaRPr lang="en-US" sz="2800" b="1" dirty="0">
              <a:solidFill>
                <a:srgbClr val="E87722"/>
              </a:solidFill>
              <a:latin typeface="Arial"/>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4" name="Content Placeholder 2"/>
          <p:cNvSpPr txBox="1">
            <a:spLocks/>
          </p:cNvSpPr>
          <p:nvPr/>
        </p:nvSpPr>
        <p:spPr>
          <a:xfrm>
            <a:off x="290718" y="1589314"/>
            <a:ext cx="8396082" cy="23730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182880">
              <a:buClr>
                <a:srgbClr val="E87722"/>
              </a:buClr>
              <a:defRPr/>
            </a:pPr>
            <a:r>
              <a:rPr lang="en-US" sz="1800" dirty="0">
                <a:solidFill>
                  <a:srgbClr val="53565A"/>
                </a:solidFill>
              </a:rPr>
              <a:t>In order for your HSA funds to be invested, you need </a:t>
            </a:r>
            <a:r>
              <a:rPr lang="en-US" sz="1800" dirty="0" smtClean="0">
                <a:solidFill>
                  <a:srgbClr val="53565A"/>
                </a:solidFill>
              </a:rPr>
              <a:t>to complete one final step: setting up your investment transfer threshold and sweeps.</a:t>
            </a:r>
            <a:endParaRPr lang="en-US" sz="1800" dirty="0">
              <a:solidFill>
                <a:srgbClr val="53565A"/>
              </a:solidFill>
            </a:endParaRPr>
          </a:p>
          <a:p>
            <a:pPr marL="457200" marR="0" lvl="0" indent="-182880" algn="l" defTabSz="914400" rtl="0" eaLnBrk="1" fontAlgn="auto" latinLnBrk="0" hangingPunct="1">
              <a:lnSpc>
                <a:spcPct val="100000"/>
              </a:lnSpc>
              <a:spcBef>
                <a:spcPts val="0"/>
              </a:spcBef>
              <a:spcAft>
                <a:spcPts val="600"/>
              </a:spcAft>
              <a:buClr>
                <a:srgbClr val="E87722"/>
              </a:buClr>
              <a:buSzTx/>
              <a:buFont typeface="Arial" pitchFamily="34" charset="0"/>
              <a:buNone/>
              <a:tabLst/>
              <a:defRPr/>
            </a:pPr>
            <a:endParaRPr lang="en-US" sz="1800" b="1" baseline="0" dirty="0">
              <a:solidFill>
                <a:srgbClr val="53565A"/>
              </a:solidFill>
            </a:endParaRPr>
          </a:p>
          <a:p>
            <a:pPr marL="457200" indent="-182880">
              <a:buClr>
                <a:srgbClr val="E87722"/>
              </a:buClr>
              <a:defRPr/>
            </a:pPr>
            <a:r>
              <a:rPr lang="en-US" sz="1800" b="1" dirty="0" smtClean="0">
                <a:solidFill>
                  <a:srgbClr val="53565A"/>
                </a:solidFill>
              </a:rPr>
              <a:t>Please note: </a:t>
            </a:r>
            <a:r>
              <a:rPr lang="en-US" sz="1800" dirty="0">
                <a:solidFill>
                  <a:srgbClr val="53565A"/>
                </a:solidFill>
              </a:rPr>
              <a:t>i</a:t>
            </a:r>
            <a:r>
              <a:rPr lang="en-US" sz="1800" dirty="0" smtClean="0">
                <a:solidFill>
                  <a:srgbClr val="53565A"/>
                </a:solidFill>
              </a:rPr>
              <a:t>f </a:t>
            </a:r>
            <a:r>
              <a:rPr lang="en-US" sz="1800" dirty="0">
                <a:solidFill>
                  <a:srgbClr val="53565A"/>
                </a:solidFill>
              </a:rPr>
              <a:t>no </a:t>
            </a:r>
            <a:r>
              <a:rPr lang="en-US" sz="1800" dirty="0" smtClean="0">
                <a:solidFill>
                  <a:srgbClr val="53565A"/>
                </a:solidFill>
              </a:rPr>
              <a:t>investment transfer threshold </a:t>
            </a:r>
            <a:r>
              <a:rPr lang="en-US" sz="1800" dirty="0">
                <a:solidFill>
                  <a:srgbClr val="53565A"/>
                </a:solidFill>
              </a:rPr>
              <a:t>is </a:t>
            </a:r>
            <a:r>
              <a:rPr lang="en-US" sz="1800" dirty="0" smtClean="0">
                <a:solidFill>
                  <a:srgbClr val="53565A"/>
                </a:solidFill>
              </a:rPr>
              <a:t>set, your HSA funds will not be transferred to your investment account.</a:t>
            </a:r>
            <a:endParaRPr lang="en-US" sz="1800" dirty="0">
              <a:solidFill>
                <a:srgbClr val="53565A"/>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347" y="4191000"/>
            <a:ext cx="1974823" cy="1974823"/>
          </a:xfrm>
          <a:prstGeom prst="rect">
            <a:avLst/>
          </a:prstGeom>
        </p:spPr>
      </p:pic>
      <p:grpSp>
        <p:nvGrpSpPr>
          <p:cNvPr id="6" name="Group 5"/>
          <p:cNvGrpSpPr/>
          <p:nvPr/>
        </p:nvGrpSpPr>
        <p:grpSpPr>
          <a:xfrm>
            <a:off x="2043806" y="6553200"/>
            <a:ext cx="5029311" cy="353946"/>
            <a:chOff x="2161244" y="5911307"/>
            <a:chExt cx="5029311" cy="353946"/>
          </a:xfrm>
        </p:grpSpPr>
        <p:sp>
          <p:nvSpPr>
            <p:cNvPr id="7" name="TextBox 6"/>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8" name="Rounded Rectangle 7"/>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4279538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146" y="281637"/>
            <a:ext cx="6847757" cy="467032"/>
          </a:xfrm>
          <a:prstGeom prst="rect">
            <a:avLst/>
          </a:prstGeom>
          <a:noFill/>
        </p:spPr>
        <p:txBody>
          <a:bodyPr wrap="square" lIns="0" tIns="0" rIns="0" bIns="0" rtlCol="0">
            <a:noAutofit/>
          </a:bodyPr>
          <a:lstStyle/>
          <a:p>
            <a:pPr defTabSz="457200"/>
            <a:r>
              <a:rPr lang="en-US" sz="2800" b="1" dirty="0" smtClean="0">
                <a:solidFill>
                  <a:srgbClr val="E87722"/>
                </a:solidFill>
                <a:latin typeface="Arial"/>
                <a:cs typeface="Calibri"/>
              </a:rPr>
              <a:t>Transfers and sweeps</a:t>
            </a:r>
            <a:endParaRPr lang="en-US" sz="2800" b="1" dirty="0">
              <a:solidFill>
                <a:srgbClr val="E87722"/>
              </a:solidFill>
              <a:latin typeface="Arial"/>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4" name="Content Placeholder 2"/>
          <p:cNvSpPr txBox="1">
            <a:spLocks/>
          </p:cNvSpPr>
          <p:nvPr/>
        </p:nvSpPr>
        <p:spPr>
          <a:xfrm>
            <a:off x="304800" y="1447800"/>
            <a:ext cx="8540952" cy="44304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E87722"/>
              </a:buClr>
              <a:buFont typeface="+mj-lt"/>
              <a:buAutoNum type="arabicPeriod"/>
              <a:defRPr/>
            </a:pPr>
            <a:r>
              <a:rPr lang="en-US" sz="1800" b="1" dirty="0">
                <a:solidFill>
                  <a:srgbClr val="E87722"/>
                </a:solidFill>
              </a:rPr>
              <a:t>What is an investment transfer threshold</a:t>
            </a:r>
            <a:r>
              <a:rPr lang="en-US" sz="1800" b="1" dirty="0" smtClean="0">
                <a:solidFill>
                  <a:srgbClr val="E87722"/>
                </a:solidFill>
              </a:rPr>
              <a:t>?</a:t>
            </a:r>
          </a:p>
          <a:p>
            <a:pPr marL="640080" lvl="2" indent="-182880">
              <a:buClr>
                <a:srgbClr val="E87722"/>
              </a:buClr>
              <a:defRPr/>
            </a:pPr>
            <a:r>
              <a:rPr lang="en-US" dirty="0">
                <a:solidFill>
                  <a:srgbClr val="53565A"/>
                </a:solidFill>
              </a:rPr>
              <a:t>The investment transfer threshold sets the </a:t>
            </a:r>
            <a:r>
              <a:rPr lang="en-US" dirty="0" smtClean="0">
                <a:solidFill>
                  <a:srgbClr val="53565A"/>
                </a:solidFill>
              </a:rPr>
              <a:t>maximum amount </a:t>
            </a:r>
            <a:r>
              <a:rPr lang="en-US" dirty="0">
                <a:solidFill>
                  <a:srgbClr val="53565A"/>
                </a:solidFill>
              </a:rPr>
              <a:t>of funds to remain in your </a:t>
            </a:r>
            <a:r>
              <a:rPr lang="en-US" dirty="0" smtClean="0">
                <a:solidFill>
                  <a:srgbClr val="53565A"/>
                </a:solidFill>
              </a:rPr>
              <a:t>HSA cash account. </a:t>
            </a:r>
            <a:r>
              <a:rPr lang="en-US" dirty="0">
                <a:solidFill>
                  <a:srgbClr val="53565A"/>
                </a:solidFill>
              </a:rPr>
              <a:t>All funds exceeding this threshold will be moved automatically </a:t>
            </a:r>
            <a:r>
              <a:rPr lang="en-US" dirty="0" smtClean="0">
                <a:solidFill>
                  <a:srgbClr val="53565A"/>
                </a:solidFill>
              </a:rPr>
              <a:t>from your HSA cash account to your </a:t>
            </a:r>
            <a:r>
              <a:rPr lang="en-US" dirty="0">
                <a:solidFill>
                  <a:srgbClr val="53565A"/>
                </a:solidFill>
              </a:rPr>
              <a:t>investment account</a:t>
            </a:r>
            <a:r>
              <a:rPr lang="en-US" dirty="0" smtClean="0">
                <a:solidFill>
                  <a:srgbClr val="53565A"/>
                </a:solidFill>
              </a:rPr>
              <a:t>.</a:t>
            </a:r>
          </a:p>
          <a:p>
            <a:pPr marL="640080" lvl="2" indent="-182880">
              <a:buClr>
                <a:srgbClr val="E87722"/>
              </a:buClr>
              <a:defRPr/>
            </a:pPr>
            <a:r>
              <a:rPr lang="en-US" dirty="0" smtClean="0">
                <a:solidFill>
                  <a:srgbClr val="53565A"/>
                </a:solidFill>
              </a:rPr>
              <a:t>The threshold can be increments of $100 within a minimum value of $2,500.</a:t>
            </a:r>
          </a:p>
          <a:p>
            <a:pPr marL="628650" lvl="1" indent="-342900">
              <a:buClr>
                <a:srgbClr val="E87722"/>
              </a:buClr>
              <a:buFont typeface="Arial" panose="020B0604020202020204" pitchFamily="34" charset="0"/>
              <a:buChar char="•"/>
              <a:defRPr/>
            </a:pPr>
            <a:endParaRPr lang="en-US" sz="1600" dirty="0">
              <a:solidFill>
                <a:schemeClr val="tx1">
                  <a:lumMod val="50000"/>
                  <a:lumOff val="50000"/>
                </a:schemeClr>
              </a:solidFill>
            </a:endParaRPr>
          </a:p>
          <a:p>
            <a:pPr marL="342900" lvl="0" indent="-342900">
              <a:buClr>
                <a:srgbClr val="E87722"/>
              </a:buClr>
              <a:buFont typeface="+mj-lt"/>
              <a:buAutoNum type="arabicPeriod"/>
              <a:defRPr/>
            </a:pPr>
            <a:r>
              <a:rPr lang="en-US" sz="1800" b="1" dirty="0" smtClean="0">
                <a:solidFill>
                  <a:srgbClr val="E87722"/>
                </a:solidFill>
              </a:rPr>
              <a:t>What is a sweep?</a:t>
            </a:r>
          </a:p>
          <a:p>
            <a:pPr marL="640080" lvl="2" indent="-182880">
              <a:buClr>
                <a:srgbClr val="E87722"/>
              </a:buClr>
              <a:defRPr/>
            </a:pPr>
            <a:r>
              <a:rPr lang="en-US" dirty="0" smtClean="0">
                <a:solidFill>
                  <a:srgbClr val="53565A"/>
                </a:solidFill>
              </a:rPr>
              <a:t>A sweep is the process of Optum automatically moving the funds from your HSA cash account to your investment account when the funds in your HSA cash account exceed your investment transfer threshold.</a:t>
            </a:r>
          </a:p>
          <a:p>
            <a:pPr marL="640080" lvl="2" indent="-182880">
              <a:buClr>
                <a:srgbClr val="E87722"/>
              </a:buClr>
              <a:defRPr/>
            </a:pPr>
            <a:r>
              <a:rPr lang="en-US" dirty="0" smtClean="0">
                <a:solidFill>
                  <a:srgbClr val="53565A"/>
                </a:solidFill>
              </a:rPr>
              <a:t>If your account balance falls below the investment transfer threshold, funds will be automatically swept back to your HSA cash account from your investment account.</a:t>
            </a:r>
          </a:p>
        </p:txBody>
      </p:sp>
      <p:grpSp>
        <p:nvGrpSpPr>
          <p:cNvPr id="5" name="Group 4"/>
          <p:cNvGrpSpPr/>
          <p:nvPr/>
        </p:nvGrpSpPr>
        <p:grpSpPr>
          <a:xfrm>
            <a:off x="2043806" y="6553200"/>
            <a:ext cx="5029311" cy="353946"/>
            <a:chOff x="2161244" y="5911307"/>
            <a:chExt cx="5029311" cy="353946"/>
          </a:xfrm>
        </p:grpSpPr>
        <p:sp>
          <p:nvSpPr>
            <p:cNvPr id="6" name="TextBox 5"/>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7" name="Rounded Rectangle 6"/>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285698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1146" y="281637"/>
            <a:ext cx="6847757" cy="467032"/>
          </a:xfrm>
          <a:prstGeom prst="rect">
            <a:avLst/>
          </a:prstGeom>
          <a:noFill/>
        </p:spPr>
        <p:txBody>
          <a:bodyPr wrap="square" lIns="0" tIns="0" rIns="0" bIns="0" rtlCol="0">
            <a:noAutofit/>
          </a:bodyPr>
          <a:lstStyle/>
          <a:p>
            <a:pPr defTabSz="457200"/>
            <a:r>
              <a:rPr lang="en-US" sz="2800" b="1" dirty="0" smtClean="0">
                <a:solidFill>
                  <a:srgbClr val="E87722"/>
                </a:solidFill>
                <a:latin typeface="Arial"/>
                <a:cs typeface="Calibri"/>
              </a:rPr>
              <a:t>Transfers and sweeps</a:t>
            </a:r>
            <a:endParaRPr lang="en-US" sz="2800" b="1" dirty="0">
              <a:solidFill>
                <a:srgbClr val="E87722"/>
              </a:solidFill>
              <a:latin typeface="Arial"/>
              <a:cs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grpSp>
        <p:nvGrpSpPr>
          <p:cNvPr id="14" name="Group 13"/>
          <p:cNvGrpSpPr/>
          <p:nvPr/>
        </p:nvGrpSpPr>
        <p:grpSpPr>
          <a:xfrm>
            <a:off x="1227801" y="1928432"/>
            <a:ext cx="7077999" cy="4624768"/>
            <a:chOff x="685800" y="1332283"/>
            <a:chExt cx="7077999" cy="4624768"/>
          </a:xfrm>
        </p:grpSpPr>
        <p:sp>
          <p:nvSpPr>
            <p:cNvPr id="8" name="Content Placeholder 4"/>
            <p:cNvSpPr txBox="1">
              <a:spLocks/>
            </p:cNvSpPr>
            <p:nvPr/>
          </p:nvSpPr>
          <p:spPr>
            <a:xfrm>
              <a:off x="685800" y="1332283"/>
              <a:ext cx="3581400" cy="4624768"/>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lang="en-US" sz="3600" dirty="0" smtClean="0">
                  <a:solidFill>
                    <a:srgbClr val="E87722"/>
                  </a:solidFill>
                </a:rPr>
                <a:t>   $2,700</a:t>
              </a:r>
            </a:p>
            <a:p>
              <a:pPr marL="0" marR="0" lvl="0" indent="0" algn="ctr"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lang="en-US" sz="3600" u="sng" dirty="0" smtClean="0">
                  <a:solidFill>
                    <a:srgbClr val="E87722"/>
                  </a:solidFill>
                </a:rPr>
                <a:t>+    $600</a:t>
              </a:r>
            </a:p>
            <a:p>
              <a:pPr marL="0" marR="0" lvl="0" indent="0" algn="ctr"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kumimoji="0" lang="en-US" sz="3600" i="0" u="none" strike="noStrike" kern="1200" cap="none" spc="0" normalizeH="0" baseline="0" noProof="0" dirty="0" smtClean="0">
                  <a:ln>
                    <a:noFill/>
                  </a:ln>
                  <a:solidFill>
                    <a:srgbClr val="E87722"/>
                  </a:solidFill>
                  <a:effectLst/>
                  <a:uLnTx/>
                  <a:uFillTx/>
                </a:rPr>
                <a:t>   $3,300</a:t>
              </a:r>
              <a:endParaRPr kumimoji="0" lang="en-US" sz="3600" i="0" u="none" strike="noStrike" kern="1200" cap="none" spc="0" normalizeH="0" noProof="0" dirty="0" smtClean="0">
                <a:ln>
                  <a:noFill/>
                </a:ln>
                <a:solidFill>
                  <a:srgbClr val="E87722"/>
                </a:solidFill>
                <a:effectLst/>
                <a:uLnTx/>
                <a:uFillTx/>
              </a:endParaRPr>
            </a:p>
            <a:p>
              <a:pPr marL="0" marR="0" lvl="0" indent="0" algn="ctr" defTabSz="914400" rtl="0" eaLnBrk="1" fontAlgn="auto" latinLnBrk="0" hangingPunct="1">
                <a:lnSpc>
                  <a:spcPct val="100000"/>
                </a:lnSpc>
                <a:spcBef>
                  <a:spcPts val="0"/>
                </a:spcBef>
                <a:spcAft>
                  <a:spcPts val="600"/>
                </a:spcAft>
                <a:buClr>
                  <a:srgbClr val="D45D00"/>
                </a:buClr>
                <a:buSzTx/>
                <a:buFont typeface="Arial" pitchFamily="34" charset="0"/>
                <a:buNone/>
                <a:tabLst/>
                <a:defRPr/>
              </a:pPr>
              <a:endParaRPr lang="en-US" sz="1800" baseline="0" dirty="0">
                <a:solidFill>
                  <a:srgbClr val="E87722"/>
                </a:solidFill>
              </a:endParaRPr>
            </a:p>
            <a:p>
              <a:pPr marL="0" marR="0" lvl="0" indent="0" algn="ctr"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kumimoji="0" lang="en-US" sz="3600" b="0" i="0" u="sng" strike="noStrike" kern="1200" cap="none" spc="0" normalizeH="0" noProof="0" dirty="0" smtClean="0">
                  <a:ln>
                    <a:noFill/>
                  </a:ln>
                  <a:solidFill>
                    <a:srgbClr val="E87722"/>
                  </a:solidFill>
                  <a:effectLst/>
                  <a:uLnTx/>
                  <a:uFillTx/>
                </a:rPr>
                <a:t>-     $500</a:t>
              </a:r>
            </a:p>
            <a:p>
              <a:pPr marL="0" marR="0" lvl="0" indent="0" algn="ctr"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lang="en-US" sz="3600" baseline="0" dirty="0" smtClean="0">
                  <a:solidFill>
                    <a:srgbClr val="E87722"/>
                  </a:solidFill>
                </a:rPr>
                <a:t>   $2,800</a:t>
              </a:r>
              <a:endParaRPr kumimoji="0" lang="en-US" sz="3600" b="0" i="0" u="none" strike="noStrike" kern="1200" cap="none" spc="0" normalizeH="0" baseline="0" noProof="0" dirty="0">
                <a:ln>
                  <a:noFill/>
                </a:ln>
                <a:solidFill>
                  <a:srgbClr val="E87722"/>
                </a:solidFill>
                <a:effectLst/>
                <a:uLnTx/>
                <a:uFillTx/>
              </a:endParaRPr>
            </a:p>
          </p:txBody>
        </p:sp>
        <p:sp>
          <p:nvSpPr>
            <p:cNvPr id="9" name="Rectangle 8"/>
            <p:cNvSpPr/>
            <p:nvPr/>
          </p:nvSpPr>
          <p:spPr>
            <a:xfrm>
              <a:off x="3714466" y="1998973"/>
              <a:ext cx="3741986" cy="400110"/>
            </a:xfrm>
            <a:prstGeom prst="rect">
              <a:avLst/>
            </a:prstGeom>
          </p:spPr>
          <p:txBody>
            <a:bodyPr vert="horz" lIns="0" tIns="0" rIns="0" bIns="0" rtlCol="0" anchor="ctr">
              <a:noAutofit/>
            </a:bodyPr>
            <a:lstStyle/>
            <a:p>
              <a:pPr>
                <a:spcAft>
                  <a:spcPts val="600"/>
                </a:spcAft>
                <a:buClr>
                  <a:srgbClr val="D45D00"/>
                </a:buClr>
                <a:buFont typeface="Arial" pitchFamily="34" charset="0"/>
                <a:buNone/>
              </a:pPr>
              <a:r>
                <a:rPr lang="en-US" sz="1400" dirty="0">
                  <a:solidFill>
                    <a:srgbClr val="53565A"/>
                  </a:solidFill>
                  <a:latin typeface="Arial" pitchFamily="34" charset="0"/>
                  <a:cs typeface="Arial" pitchFamily="34" charset="0"/>
                </a:rPr>
                <a:t>Account balance as of April 1st </a:t>
              </a:r>
            </a:p>
          </p:txBody>
        </p:sp>
        <p:sp>
          <p:nvSpPr>
            <p:cNvPr id="10" name="Rectangle 9"/>
            <p:cNvSpPr/>
            <p:nvPr/>
          </p:nvSpPr>
          <p:spPr>
            <a:xfrm>
              <a:off x="3714466" y="2627683"/>
              <a:ext cx="2672655" cy="369332"/>
            </a:xfrm>
            <a:prstGeom prst="rect">
              <a:avLst/>
            </a:prstGeom>
          </p:spPr>
          <p:txBody>
            <a:bodyPr vert="horz" lIns="0" tIns="0" rIns="0" bIns="0" rtlCol="0" anchor="ctr">
              <a:noAutofit/>
            </a:bodyPr>
            <a:lstStyle/>
            <a:p>
              <a:pPr>
                <a:spcAft>
                  <a:spcPts val="600"/>
                </a:spcAft>
                <a:buClr>
                  <a:srgbClr val="D45D00"/>
                </a:buClr>
                <a:buFont typeface="Arial" pitchFamily="34" charset="0"/>
                <a:buNone/>
              </a:pPr>
              <a:r>
                <a:rPr lang="en-US" sz="1400" dirty="0">
                  <a:solidFill>
                    <a:srgbClr val="53565A"/>
                  </a:solidFill>
                  <a:latin typeface="Arial" pitchFamily="34" charset="0"/>
                  <a:cs typeface="Arial" pitchFamily="34" charset="0"/>
                </a:rPr>
                <a:t>HSA deposit on April 6th</a:t>
              </a:r>
            </a:p>
          </p:txBody>
        </p:sp>
        <p:sp>
          <p:nvSpPr>
            <p:cNvPr id="11" name="Rectangle 10"/>
            <p:cNvSpPr/>
            <p:nvPr/>
          </p:nvSpPr>
          <p:spPr>
            <a:xfrm>
              <a:off x="3733799" y="3248951"/>
              <a:ext cx="2044213" cy="369332"/>
            </a:xfrm>
            <a:prstGeom prst="rect">
              <a:avLst/>
            </a:prstGeom>
          </p:spPr>
          <p:txBody>
            <a:bodyPr vert="horz" lIns="0" tIns="0" rIns="0" bIns="0" rtlCol="0" anchor="ctr">
              <a:noAutofit/>
            </a:bodyPr>
            <a:lstStyle/>
            <a:p>
              <a:pPr>
                <a:spcAft>
                  <a:spcPts val="600"/>
                </a:spcAft>
                <a:buClr>
                  <a:srgbClr val="D45D00"/>
                </a:buClr>
                <a:buFont typeface="Arial" pitchFamily="34" charset="0"/>
                <a:buNone/>
              </a:pPr>
              <a:r>
                <a:rPr lang="en-US" sz="1400" dirty="0">
                  <a:solidFill>
                    <a:srgbClr val="53565A"/>
                  </a:solidFill>
                  <a:latin typeface="Arial" pitchFamily="34" charset="0"/>
                  <a:cs typeface="Arial" pitchFamily="34" charset="0"/>
                </a:rPr>
                <a:t>New HSA balance</a:t>
              </a:r>
            </a:p>
          </p:txBody>
        </p:sp>
        <p:sp>
          <p:nvSpPr>
            <p:cNvPr id="12" name="Rectangle 11"/>
            <p:cNvSpPr/>
            <p:nvPr/>
          </p:nvSpPr>
          <p:spPr>
            <a:xfrm>
              <a:off x="3714466" y="4227883"/>
              <a:ext cx="4049333" cy="369332"/>
            </a:xfrm>
            <a:prstGeom prst="rect">
              <a:avLst/>
            </a:prstGeom>
          </p:spPr>
          <p:txBody>
            <a:bodyPr vert="horz" lIns="0" tIns="0" rIns="0" bIns="0" rtlCol="0" anchor="ctr">
              <a:noAutofit/>
            </a:bodyPr>
            <a:lstStyle/>
            <a:p>
              <a:pPr>
                <a:spcAft>
                  <a:spcPts val="600"/>
                </a:spcAft>
                <a:buClr>
                  <a:srgbClr val="D45D00"/>
                </a:buClr>
                <a:buFont typeface="Arial" pitchFamily="34" charset="0"/>
                <a:buNone/>
              </a:pPr>
              <a:r>
                <a:rPr lang="en-US" sz="1400" dirty="0">
                  <a:solidFill>
                    <a:srgbClr val="53565A"/>
                  </a:solidFill>
                  <a:latin typeface="Arial" pitchFamily="34" charset="0"/>
                  <a:cs typeface="Arial" pitchFamily="34" charset="0"/>
                </a:rPr>
                <a:t>Automatic </a:t>
              </a:r>
              <a:r>
                <a:rPr lang="en-US" sz="1400" dirty="0" smtClean="0">
                  <a:solidFill>
                    <a:srgbClr val="53565A"/>
                  </a:solidFill>
                  <a:latin typeface="Arial" pitchFamily="34" charset="0"/>
                  <a:cs typeface="Arial" pitchFamily="34" charset="0"/>
                </a:rPr>
                <a:t>transfer/sweep to investment account</a:t>
              </a:r>
              <a:endParaRPr lang="en-US" sz="1400" dirty="0">
                <a:solidFill>
                  <a:srgbClr val="53565A"/>
                </a:solidFill>
                <a:latin typeface="Arial" pitchFamily="34" charset="0"/>
                <a:cs typeface="Arial" pitchFamily="34" charset="0"/>
              </a:endParaRPr>
            </a:p>
          </p:txBody>
        </p:sp>
        <p:sp>
          <p:nvSpPr>
            <p:cNvPr id="13" name="Rectangle 12"/>
            <p:cNvSpPr/>
            <p:nvPr/>
          </p:nvSpPr>
          <p:spPr>
            <a:xfrm>
              <a:off x="3714466" y="4869033"/>
              <a:ext cx="2044213" cy="369332"/>
            </a:xfrm>
            <a:prstGeom prst="rect">
              <a:avLst/>
            </a:prstGeom>
          </p:spPr>
          <p:txBody>
            <a:bodyPr vert="horz" lIns="0" tIns="0" rIns="0" bIns="0" rtlCol="0" anchor="ctr">
              <a:noAutofit/>
            </a:bodyPr>
            <a:lstStyle/>
            <a:p>
              <a:pPr>
                <a:spcAft>
                  <a:spcPts val="600"/>
                </a:spcAft>
                <a:buClr>
                  <a:srgbClr val="D45D00"/>
                </a:buClr>
                <a:buFont typeface="Arial" pitchFamily="34" charset="0"/>
                <a:buNone/>
              </a:pPr>
              <a:r>
                <a:rPr lang="en-US" sz="1400" dirty="0">
                  <a:solidFill>
                    <a:srgbClr val="53565A"/>
                  </a:solidFill>
                  <a:latin typeface="Arial" pitchFamily="34" charset="0"/>
                  <a:cs typeface="Arial" pitchFamily="34" charset="0"/>
                </a:rPr>
                <a:t>New HSA balance</a:t>
              </a:r>
            </a:p>
          </p:txBody>
        </p:sp>
      </p:grpSp>
      <p:sp>
        <p:nvSpPr>
          <p:cNvPr id="15" name="Rectangle 14"/>
          <p:cNvSpPr/>
          <p:nvPr/>
        </p:nvSpPr>
        <p:spPr>
          <a:xfrm>
            <a:off x="1371600" y="1524000"/>
            <a:ext cx="6324599" cy="576008"/>
          </a:xfrm>
          <a:prstGeom prst="rect">
            <a:avLst/>
          </a:prstGeom>
        </p:spPr>
        <p:txBody>
          <a:bodyPr vert="horz" lIns="0" tIns="0" rIns="0" bIns="0" rtlCol="0" anchor="ctr">
            <a:noAutofit/>
          </a:bodyPr>
          <a:lstStyle/>
          <a:p>
            <a:pPr algn="ctr">
              <a:spcAft>
                <a:spcPts val="600"/>
              </a:spcAft>
              <a:buClr>
                <a:srgbClr val="D45D00"/>
              </a:buClr>
              <a:buFont typeface="Arial" pitchFamily="34" charset="0"/>
              <a:buNone/>
            </a:pPr>
            <a:r>
              <a:rPr lang="en-US" sz="2000" b="1" dirty="0" smtClean="0">
                <a:solidFill>
                  <a:srgbClr val="E87722"/>
                </a:solidFill>
                <a:latin typeface="Arial" pitchFamily="34" charset="0"/>
                <a:cs typeface="Arial" pitchFamily="34" charset="0"/>
              </a:rPr>
              <a:t>Example: </a:t>
            </a:r>
          </a:p>
          <a:p>
            <a:pPr algn="ctr">
              <a:spcAft>
                <a:spcPts val="600"/>
              </a:spcAft>
              <a:buClr>
                <a:srgbClr val="D45D00"/>
              </a:buClr>
              <a:buFont typeface="Arial" pitchFamily="34" charset="0"/>
              <a:buNone/>
            </a:pPr>
            <a:r>
              <a:rPr lang="en-US" sz="2000" dirty="0" smtClean="0">
                <a:solidFill>
                  <a:srgbClr val="53565A"/>
                </a:solidFill>
                <a:latin typeface="Arial" pitchFamily="34" charset="0"/>
                <a:cs typeface="Arial" pitchFamily="34" charset="0"/>
              </a:rPr>
              <a:t>Investment transfer threshold is set at $2,800</a:t>
            </a:r>
            <a:endParaRPr lang="en-US" sz="2000" dirty="0">
              <a:solidFill>
                <a:srgbClr val="53565A"/>
              </a:solidFill>
              <a:latin typeface="Arial" pitchFamily="34" charset="0"/>
              <a:cs typeface="Arial" pitchFamily="34" charset="0"/>
            </a:endParaRPr>
          </a:p>
        </p:txBody>
      </p:sp>
      <p:grpSp>
        <p:nvGrpSpPr>
          <p:cNvPr id="16" name="Group 15"/>
          <p:cNvGrpSpPr/>
          <p:nvPr/>
        </p:nvGrpSpPr>
        <p:grpSpPr>
          <a:xfrm>
            <a:off x="2043806" y="6553200"/>
            <a:ext cx="5029311" cy="353946"/>
            <a:chOff x="2161244" y="5911307"/>
            <a:chExt cx="5029311" cy="353946"/>
          </a:xfrm>
        </p:grpSpPr>
        <p:sp>
          <p:nvSpPr>
            <p:cNvPr id="17" name="TextBox 16"/>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8" name="Rounded Rectangle 17"/>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3448601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Step </a:t>
            </a:r>
            <a:r>
              <a:rPr lang="en-US" sz="2800" b="1" dirty="0" smtClean="0">
                <a:solidFill>
                  <a:srgbClr val="E87722"/>
                </a:solidFill>
                <a:latin typeface="Arial"/>
                <a:cs typeface="Calibri"/>
              </a:rPr>
              <a:t>two: </a:t>
            </a:r>
            <a:r>
              <a:rPr lang="en-US" sz="2800" b="1" dirty="0">
                <a:solidFill>
                  <a:srgbClr val="E87722"/>
                </a:solidFill>
                <a:latin typeface="Arial"/>
                <a:cs typeface="Calibri"/>
              </a:rPr>
              <a:t>setting </a:t>
            </a:r>
            <a:r>
              <a:rPr lang="en-US" sz="2800" b="1" dirty="0" smtClean="0">
                <a:solidFill>
                  <a:srgbClr val="E87722"/>
                </a:solidFill>
                <a:latin typeface="Arial"/>
                <a:cs typeface="Calibri"/>
              </a:rPr>
              <a:t>up transfers</a:t>
            </a:r>
            <a:endParaRPr lang="en-US" sz="2800" b="1" dirty="0">
              <a:solidFill>
                <a:srgbClr val="E87722"/>
              </a:solidFill>
              <a:latin typeface="Arial"/>
              <a:cs typeface="Calibri"/>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grpSp>
        <p:nvGrpSpPr>
          <p:cNvPr id="6" name="Group 5"/>
          <p:cNvGrpSpPr/>
          <p:nvPr/>
        </p:nvGrpSpPr>
        <p:grpSpPr>
          <a:xfrm>
            <a:off x="3866213" y="1844758"/>
            <a:ext cx="4410507" cy="3833132"/>
            <a:chOff x="3831577" y="1843768"/>
            <a:chExt cx="4410507" cy="3833132"/>
          </a:xfrm>
        </p:grpSpPr>
        <p:pic>
          <p:nvPicPr>
            <p:cNvPr id="9" name="Pictur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1577" y="1843768"/>
              <a:ext cx="4410507" cy="383313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5293" y="2438400"/>
              <a:ext cx="847221" cy="18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3053" y="2473757"/>
              <a:ext cx="91440" cy="9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Content Placeholder 2"/>
          <p:cNvSpPr txBox="1">
            <a:spLocks/>
          </p:cNvSpPr>
          <p:nvPr/>
        </p:nvSpPr>
        <p:spPr>
          <a:xfrm>
            <a:off x="304800" y="1447800"/>
            <a:ext cx="3200400" cy="44304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600"/>
              </a:spcAft>
              <a:buClr>
                <a:srgbClr val="E87722"/>
              </a:buClr>
              <a:buSzTx/>
              <a:buFont typeface="+mj-lt"/>
              <a:buAutoNum type="arabicPeriod"/>
              <a:tabLst/>
              <a:defRPr/>
            </a:pP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Select “Setup</a:t>
            </a:r>
            <a:r>
              <a:rPr kumimoji="0" lang="en-US" sz="1800" b="1" i="0" u="none" strike="noStrike" kern="1200" cap="none" spc="0" normalizeH="0" noProof="0" dirty="0" smtClean="0">
                <a:ln>
                  <a:noFill/>
                </a:ln>
                <a:solidFill>
                  <a:srgbClr val="E87722"/>
                </a:solidFill>
                <a:effectLst/>
                <a:uLnTx/>
                <a:uFillTx/>
                <a:latin typeface="Arial" pitchFamily="34" charset="0"/>
                <a:ea typeface="+mn-ea"/>
                <a:cs typeface="Arial" pitchFamily="34" charset="0"/>
              </a:rPr>
              <a:t> Investment Transfers”</a:t>
            </a:r>
          </a:p>
        </p:txBody>
      </p:sp>
      <p:sp>
        <p:nvSpPr>
          <p:cNvPr id="15" name="Oval 14"/>
          <p:cNvSpPr/>
          <p:nvPr/>
        </p:nvSpPr>
        <p:spPr>
          <a:xfrm>
            <a:off x="6232398" y="3124200"/>
            <a:ext cx="1255062" cy="325582"/>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grpSp>
        <p:nvGrpSpPr>
          <p:cNvPr id="16" name="Group 15"/>
          <p:cNvGrpSpPr/>
          <p:nvPr/>
        </p:nvGrpSpPr>
        <p:grpSpPr>
          <a:xfrm>
            <a:off x="2043806" y="6553200"/>
            <a:ext cx="5029311" cy="353946"/>
            <a:chOff x="2161244" y="5911307"/>
            <a:chExt cx="5029311" cy="353946"/>
          </a:xfrm>
        </p:grpSpPr>
        <p:sp>
          <p:nvSpPr>
            <p:cNvPr id="17" name="TextBox 16"/>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8" name="Rounded Rectangle 17"/>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8984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723" y="281637"/>
            <a:ext cx="6583746" cy="467032"/>
          </a:xfrm>
          <a:prstGeom prst="rect">
            <a:avLst/>
          </a:prstGeom>
          <a:noFill/>
        </p:spPr>
        <p:txBody>
          <a:bodyPr wrap="square" lIns="0" tIns="0" rIns="0" bIns="0" rtlCol="0">
            <a:noAutofit/>
          </a:bodyPr>
          <a:lstStyle/>
          <a:p>
            <a:r>
              <a:rPr lang="en-US" sz="2800" b="1" dirty="0">
                <a:solidFill>
                  <a:srgbClr val="E87722"/>
                </a:solidFill>
                <a:latin typeface="Arial"/>
                <a:cs typeface="Calibri"/>
              </a:rPr>
              <a:t>What we’ll be talking about today</a:t>
            </a:r>
          </a:p>
        </p:txBody>
      </p:sp>
      <p:sp>
        <p:nvSpPr>
          <p:cNvPr id="5" name="TextBox 4"/>
          <p:cNvSpPr txBox="1"/>
          <p:nvPr/>
        </p:nvSpPr>
        <p:spPr>
          <a:xfrm>
            <a:off x="658724" y="1592124"/>
            <a:ext cx="7799476" cy="3665676"/>
          </a:xfrm>
          <a:prstGeom prst="rect">
            <a:avLst/>
          </a:prstGeom>
          <a:noFill/>
        </p:spPr>
        <p:txBody>
          <a:bodyPr wrap="square" lIns="0" tIns="0" rIns="0" bIns="0" rtlCol="0">
            <a:noAutofit/>
          </a:bodyPr>
          <a:lstStyle>
            <a:defPPr>
              <a:defRPr lang="en-US"/>
            </a:defPPr>
            <a:lvl1pPr marL="457200" indent="-457200" fontAlgn="base">
              <a:spcBef>
                <a:spcPct val="0"/>
              </a:spcBef>
              <a:spcAft>
                <a:spcPts val="1200"/>
              </a:spcAft>
              <a:buSzPct val="75000"/>
              <a:buFont typeface="+mj-lt"/>
              <a:buAutoNum type="arabicPeriod"/>
              <a:defRPr sz="2400" b="1">
                <a:latin typeface="Arial" charset="0"/>
                <a:ea typeface="ＭＳ Ｐゴシック"/>
                <a:cs typeface="Calibri Light"/>
              </a:defRPr>
            </a:lvl1pPr>
            <a:lvl2pPr fontAlgn="base">
              <a:spcBef>
                <a:spcPct val="0"/>
              </a:spcBef>
              <a:spcAft>
                <a:spcPct val="0"/>
              </a:spcAft>
              <a:defRPr sz="2400" b="1">
                <a:latin typeface="Arial" charset="0"/>
                <a:ea typeface="ＭＳ Ｐゴシック"/>
                <a:cs typeface="ＭＳ Ｐゴシック"/>
              </a:defRPr>
            </a:lvl2pPr>
            <a:lvl3pPr fontAlgn="base">
              <a:spcBef>
                <a:spcPct val="0"/>
              </a:spcBef>
              <a:spcAft>
                <a:spcPct val="0"/>
              </a:spcAft>
              <a:defRPr sz="2400" b="1">
                <a:latin typeface="Arial" charset="0"/>
                <a:ea typeface="ＭＳ Ｐゴシック"/>
                <a:cs typeface="ＭＳ Ｐゴシック"/>
              </a:defRPr>
            </a:lvl3pPr>
            <a:lvl4pPr fontAlgn="base">
              <a:spcBef>
                <a:spcPct val="0"/>
              </a:spcBef>
              <a:spcAft>
                <a:spcPct val="0"/>
              </a:spcAft>
              <a:defRPr sz="2400" b="1">
                <a:latin typeface="Arial" charset="0"/>
                <a:ea typeface="ＭＳ Ｐゴシック"/>
                <a:cs typeface="ＭＳ Ｐゴシック"/>
              </a:defRPr>
            </a:lvl4pPr>
            <a:lvl5pPr fontAlgn="base">
              <a:spcBef>
                <a:spcPct val="0"/>
              </a:spcBef>
              <a:spcAft>
                <a:spcPct val="0"/>
              </a:spcAft>
              <a:defRPr sz="2400" b="1">
                <a:latin typeface="Arial" charset="0"/>
                <a:ea typeface="ＭＳ Ｐゴシック"/>
                <a:cs typeface="ＭＳ Ｐゴシック"/>
              </a:defRPr>
            </a:lvl5pPr>
            <a:lvl6pPr>
              <a:defRPr sz="2400" b="1">
                <a:latin typeface="Arial" charset="0"/>
                <a:ea typeface="ＭＳ Ｐゴシック"/>
                <a:cs typeface="ＭＳ Ｐゴシック"/>
              </a:defRPr>
            </a:lvl6pPr>
            <a:lvl7pPr>
              <a:defRPr sz="2400" b="1">
                <a:latin typeface="Arial" charset="0"/>
                <a:ea typeface="ＭＳ Ｐゴシック"/>
                <a:cs typeface="ＭＳ Ｐゴシック"/>
              </a:defRPr>
            </a:lvl7pPr>
            <a:lvl8pPr>
              <a:defRPr sz="2400" b="1">
                <a:latin typeface="Arial" charset="0"/>
                <a:ea typeface="ＭＳ Ｐゴシック"/>
                <a:cs typeface="ＭＳ Ｐゴシック"/>
              </a:defRPr>
            </a:lvl8pPr>
            <a:lvl9pPr>
              <a:defRPr sz="2400" b="1">
                <a:latin typeface="Arial" charset="0"/>
                <a:ea typeface="ＭＳ Ｐゴシック"/>
                <a:cs typeface="ＭＳ Ｐゴシック"/>
              </a:defRPr>
            </a:lvl9pPr>
          </a:lstStyle>
          <a:p>
            <a:pPr marL="457200" marR="0" lvl="0" indent="-457200" defTabSz="914400" eaLnBrk="1" fontAlgn="base" latinLnBrk="0" hangingPunct="1">
              <a:lnSpc>
                <a:spcPct val="100000"/>
              </a:lnSpc>
              <a:spcBef>
                <a:spcPct val="0"/>
              </a:spcBef>
              <a:spcAft>
                <a:spcPts val="1200"/>
              </a:spcAft>
              <a:buClrTx/>
              <a:buSzPct val="75000"/>
              <a:buFont typeface="+mj-lt"/>
              <a:buAutoNum type="arabicPeriod"/>
              <a:tabLst/>
              <a:defRPr/>
            </a:pPr>
            <a:r>
              <a:rPr kumimoji="0" lang="en-US" sz="2400" b="1" i="0" u="none" strike="noStrike" kern="0" cap="none" spc="0" normalizeH="0" baseline="0" noProof="0" dirty="0" smtClean="0">
                <a:ln>
                  <a:noFill/>
                </a:ln>
                <a:solidFill>
                  <a:srgbClr val="53565A"/>
                </a:solidFill>
                <a:effectLst/>
                <a:uLnTx/>
                <a:uFillTx/>
                <a:latin typeface="Arial" charset="0"/>
                <a:ea typeface="ＭＳ Ｐゴシック"/>
              </a:rPr>
              <a:t>What is an HSA?</a:t>
            </a:r>
            <a:endParaRPr kumimoji="0" lang="en-US" sz="2400" b="1" i="0" u="none" strike="noStrike" kern="0" cap="none" spc="0" normalizeH="0" baseline="0" noProof="0" dirty="0">
              <a:ln>
                <a:noFill/>
              </a:ln>
              <a:solidFill>
                <a:srgbClr val="53565A"/>
              </a:solidFill>
              <a:effectLst/>
              <a:uLnTx/>
              <a:uFillTx/>
              <a:latin typeface="Arial" charset="0"/>
              <a:ea typeface="ＭＳ Ｐゴシック"/>
            </a:endParaRPr>
          </a:p>
          <a:p>
            <a:pPr marL="457200" marR="0" lvl="0" indent="-457200" defTabSz="914400" eaLnBrk="1" fontAlgn="base" latinLnBrk="0" hangingPunct="1">
              <a:lnSpc>
                <a:spcPct val="100000"/>
              </a:lnSpc>
              <a:spcBef>
                <a:spcPct val="0"/>
              </a:spcBef>
              <a:spcAft>
                <a:spcPts val="1200"/>
              </a:spcAft>
              <a:buClrTx/>
              <a:buSzPct val="75000"/>
              <a:buFont typeface="+mj-lt"/>
              <a:buAutoNum type="arabicPeriod"/>
              <a:tabLst/>
              <a:defRPr/>
            </a:pPr>
            <a:r>
              <a:rPr lang="en-US" kern="0" dirty="0" smtClean="0">
                <a:solidFill>
                  <a:srgbClr val="53565A"/>
                </a:solidFill>
              </a:rPr>
              <a:t>Benefits of investing your HSA funds</a:t>
            </a:r>
          </a:p>
          <a:p>
            <a:pPr marL="457200" marR="0" lvl="0" indent="-457200" defTabSz="914400" eaLnBrk="1" fontAlgn="base" latinLnBrk="0" hangingPunct="1">
              <a:lnSpc>
                <a:spcPct val="100000"/>
              </a:lnSpc>
              <a:spcBef>
                <a:spcPct val="0"/>
              </a:spcBef>
              <a:spcAft>
                <a:spcPts val="1200"/>
              </a:spcAft>
              <a:buClrTx/>
              <a:buSzPct val="75000"/>
              <a:buFont typeface="+mj-lt"/>
              <a:buAutoNum type="arabicPeriod"/>
              <a:tabLst/>
              <a:defRPr/>
            </a:pPr>
            <a:r>
              <a:rPr lang="en-US" kern="0" dirty="0" smtClean="0">
                <a:solidFill>
                  <a:srgbClr val="53565A"/>
                </a:solidFill>
              </a:rPr>
              <a:t>Eligibility requirements to invest your HSA funds</a:t>
            </a:r>
            <a:endParaRPr kumimoji="0" lang="en-US" sz="2400" b="1" i="0" u="none" strike="noStrike" kern="0" cap="none" spc="0" normalizeH="0" baseline="0" noProof="0" dirty="0">
              <a:ln>
                <a:noFill/>
              </a:ln>
              <a:solidFill>
                <a:srgbClr val="53565A"/>
              </a:solidFill>
              <a:effectLst/>
              <a:uLnTx/>
              <a:uFillTx/>
              <a:latin typeface="Arial" charset="0"/>
              <a:ea typeface="ＭＳ Ｐゴシック"/>
            </a:endParaRPr>
          </a:p>
          <a:p>
            <a:pPr marL="457200" marR="0" lvl="0" indent="-457200" defTabSz="914400" eaLnBrk="1" fontAlgn="base" latinLnBrk="0" hangingPunct="1">
              <a:lnSpc>
                <a:spcPct val="100000"/>
              </a:lnSpc>
              <a:spcBef>
                <a:spcPct val="0"/>
              </a:spcBef>
              <a:spcAft>
                <a:spcPts val="1200"/>
              </a:spcAft>
              <a:buClrTx/>
              <a:buSzPct val="75000"/>
              <a:buFont typeface="+mj-lt"/>
              <a:buAutoNum type="arabicPeriod"/>
              <a:tabLst/>
              <a:defRPr/>
            </a:pPr>
            <a:r>
              <a:rPr kumimoji="0" lang="en-US" sz="2400" b="1" i="0" u="none" strike="noStrike" kern="0" cap="none" spc="0" normalizeH="0" baseline="0" noProof="0" dirty="0" smtClean="0">
                <a:ln>
                  <a:noFill/>
                </a:ln>
                <a:solidFill>
                  <a:srgbClr val="53565A"/>
                </a:solidFill>
                <a:effectLst/>
                <a:uLnTx/>
                <a:uFillTx/>
                <a:latin typeface="Arial" charset="0"/>
                <a:ea typeface="ＭＳ Ｐゴシック"/>
              </a:rPr>
              <a:t>Getting started</a:t>
            </a:r>
          </a:p>
          <a:p>
            <a:pPr lvl="2" indent="-182880">
              <a:spcAft>
                <a:spcPts val="1200"/>
              </a:spcAft>
              <a:buClr>
                <a:srgbClr val="E87722"/>
              </a:buClr>
              <a:buSzPct val="75000"/>
              <a:buFont typeface="Arial" panose="020B0604020202020204" pitchFamily="34" charset="0"/>
              <a:buChar char="•"/>
              <a:defRPr/>
            </a:pPr>
            <a:r>
              <a:rPr kumimoji="0" lang="en-US" sz="2000" i="0" u="none" strike="noStrike" kern="0" cap="none" spc="0" normalizeH="0" baseline="0" noProof="0" dirty="0" smtClean="0">
                <a:ln>
                  <a:noFill/>
                </a:ln>
                <a:solidFill>
                  <a:srgbClr val="53565A"/>
                </a:solidFill>
                <a:effectLst/>
                <a:uLnTx/>
                <a:uFillTx/>
              </a:rPr>
              <a:t>Setting allocations</a:t>
            </a:r>
          </a:p>
          <a:p>
            <a:pPr lvl="2" indent="-182880">
              <a:spcAft>
                <a:spcPts val="1200"/>
              </a:spcAft>
              <a:buClr>
                <a:srgbClr val="E87722"/>
              </a:buClr>
              <a:buSzPct val="75000"/>
              <a:buFont typeface="Arial" panose="020B0604020202020204" pitchFamily="34" charset="0"/>
              <a:buChar char="•"/>
              <a:defRPr/>
            </a:pPr>
            <a:r>
              <a:rPr lang="en-US" sz="2000" kern="0" dirty="0" smtClean="0">
                <a:solidFill>
                  <a:srgbClr val="53565A"/>
                </a:solidFill>
              </a:rPr>
              <a:t>Setting up transfers</a:t>
            </a:r>
            <a:endParaRPr kumimoji="0" lang="en-US" sz="2000" i="0" u="none" strike="noStrike" kern="0" cap="none" spc="0" normalizeH="0" baseline="0" noProof="0" dirty="0">
              <a:ln>
                <a:noFill/>
              </a:ln>
              <a:solidFill>
                <a:srgbClr val="53565A"/>
              </a:solidFill>
              <a:effectLst/>
              <a:uLnTx/>
              <a:uFillTx/>
            </a:endParaRPr>
          </a:p>
          <a:p>
            <a:pPr marL="457200" marR="0" lvl="0" indent="-457200" defTabSz="914400" eaLnBrk="1" fontAlgn="base" latinLnBrk="0" hangingPunct="1">
              <a:lnSpc>
                <a:spcPct val="100000"/>
              </a:lnSpc>
              <a:spcBef>
                <a:spcPct val="0"/>
              </a:spcBef>
              <a:spcAft>
                <a:spcPts val="1200"/>
              </a:spcAft>
              <a:buClrTx/>
              <a:buSzPct val="75000"/>
              <a:buFont typeface="+mj-lt"/>
              <a:buAutoNum type="arabicPeriod"/>
              <a:tabLst/>
              <a:defRPr/>
            </a:pPr>
            <a:r>
              <a:rPr kumimoji="0" lang="en-US" sz="2400" b="1" i="0" u="none" strike="noStrike" kern="0" cap="none" spc="0" normalizeH="0" baseline="0" noProof="0" dirty="0" smtClean="0">
                <a:ln>
                  <a:noFill/>
                </a:ln>
                <a:solidFill>
                  <a:srgbClr val="53565A"/>
                </a:solidFill>
                <a:effectLst/>
                <a:uLnTx/>
                <a:uFillTx/>
                <a:latin typeface="Arial" charset="0"/>
                <a:ea typeface="ＭＳ Ｐゴシック"/>
              </a:rPr>
              <a:t>Account </a:t>
            </a:r>
            <a:r>
              <a:rPr kumimoji="0" lang="en-US" sz="2400" b="1" i="0" u="none" strike="noStrike" kern="0" cap="none" spc="0" normalizeH="0" baseline="0" noProof="0" dirty="0">
                <a:ln>
                  <a:noFill/>
                </a:ln>
                <a:solidFill>
                  <a:srgbClr val="53565A"/>
                </a:solidFill>
                <a:effectLst/>
                <a:uLnTx/>
                <a:uFillTx/>
                <a:latin typeface="Arial" charset="0"/>
                <a:ea typeface="ＭＳ Ｐゴシック"/>
              </a:rPr>
              <a:t>management tools </a:t>
            </a:r>
            <a:endParaRPr kumimoji="0" lang="en-US" sz="2400" b="1" i="0" u="none" strike="noStrike" kern="0" cap="none" spc="0" normalizeH="0" baseline="0" noProof="0" dirty="0" smtClean="0">
              <a:ln>
                <a:noFill/>
              </a:ln>
              <a:solidFill>
                <a:srgbClr val="53565A"/>
              </a:solidFill>
              <a:effectLst/>
              <a:uLnTx/>
              <a:uFillTx/>
              <a:latin typeface="Arial" charset="0"/>
              <a:ea typeface="ＭＳ Ｐゴシック"/>
            </a:endParaRPr>
          </a:p>
          <a:p>
            <a:pPr marL="457200" marR="0" lvl="0" indent="-457200" defTabSz="914400" eaLnBrk="1" fontAlgn="base" latinLnBrk="0" hangingPunct="1">
              <a:lnSpc>
                <a:spcPct val="100000"/>
              </a:lnSpc>
              <a:spcBef>
                <a:spcPct val="0"/>
              </a:spcBef>
              <a:spcAft>
                <a:spcPts val="1200"/>
              </a:spcAft>
              <a:buClrTx/>
              <a:buSzPct val="75000"/>
              <a:buFont typeface="+mj-lt"/>
              <a:buAutoNum type="arabicPeriod"/>
              <a:tabLst/>
              <a:defRPr/>
            </a:pPr>
            <a:r>
              <a:rPr kumimoji="0" lang="en-US" sz="2400" b="1" i="0" u="none" strike="noStrike" kern="0" cap="none" spc="0" normalizeH="0" baseline="0" noProof="0" dirty="0" smtClean="0">
                <a:ln>
                  <a:noFill/>
                </a:ln>
                <a:solidFill>
                  <a:srgbClr val="53565A"/>
                </a:solidFill>
                <a:effectLst/>
                <a:uLnTx/>
                <a:uFillTx/>
                <a:latin typeface="Arial" charset="0"/>
                <a:ea typeface="ＭＳ Ｐゴシック"/>
              </a:rPr>
              <a:t>Health Savings Checkup</a:t>
            </a:r>
            <a:endParaRPr kumimoji="0" lang="en-US" sz="2400" b="1" i="0" u="none" strike="noStrike" kern="0" cap="none" spc="0" normalizeH="0" baseline="0" noProof="0" dirty="0">
              <a:ln>
                <a:noFill/>
              </a:ln>
              <a:solidFill>
                <a:srgbClr val="53565A"/>
              </a:solidFill>
              <a:effectLst/>
              <a:uLnTx/>
              <a:uFillTx/>
              <a:latin typeface="Arial" charset="0"/>
              <a:ea typeface="ＭＳ Ｐゴシック"/>
            </a:endParaRPr>
          </a:p>
          <a:p>
            <a:pPr marL="457200" marR="0" lvl="0" indent="-457200" defTabSz="914400" eaLnBrk="1" fontAlgn="base" latinLnBrk="0" hangingPunct="1">
              <a:lnSpc>
                <a:spcPct val="100000"/>
              </a:lnSpc>
              <a:spcBef>
                <a:spcPct val="0"/>
              </a:spcBef>
              <a:spcAft>
                <a:spcPts val="1200"/>
              </a:spcAft>
              <a:buClrTx/>
              <a:buSzPct val="75000"/>
              <a:buFont typeface="+mj-lt"/>
              <a:buAutoNum type="arabicPeriod"/>
              <a:tabLst/>
              <a:defRPr/>
            </a:pPr>
            <a:r>
              <a:rPr kumimoji="0" lang="en-US" sz="2400" b="1" i="0" u="none" strike="noStrike" kern="0" cap="none" spc="0" normalizeH="0" baseline="0" noProof="0" dirty="0">
                <a:ln>
                  <a:noFill/>
                </a:ln>
                <a:solidFill>
                  <a:srgbClr val="53565A"/>
                </a:solidFill>
                <a:effectLst/>
                <a:uLnTx/>
                <a:uFillTx/>
                <a:latin typeface="Arial" charset="0"/>
                <a:ea typeface="ＭＳ Ｐゴシック"/>
              </a:rPr>
              <a:t>Q &amp; 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grpSp>
        <p:nvGrpSpPr>
          <p:cNvPr id="7" name="Group 6"/>
          <p:cNvGrpSpPr/>
          <p:nvPr/>
        </p:nvGrpSpPr>
        <p:grpSpPr>
          <a:xfrm>
            <a:off x="2043806" y="6553200"/>
            <a:ext cx="5029311" cy="353946"/>
            <a:chOff x="2161244" y="5911307"/>
            <a:chExt cx="5029311" cy="353946"/>
          </a:xfrm>
        </p:grpSpPr>
        <p:sp>
          <p:nvSpPr>
            <p:cNvPr id="8" name="TextBox 7"/>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9" name="Rounded Rectangle 8"/>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2737523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1146"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Step two: setting up transfers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4098" name="Picture 6"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057400"/>
            <a:ext cx="5047071" cy="329754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04800" y="1447800"/>
            <a:ext cx="3048000" cy="44304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Clr>
                <a:srgbClr val="E87722"/>
              </a:buClr>
              <a:buFont typeface="+mj-lt"/>
              <a:buAutoNum type="arabicPeriod" startAt="2"/>
              <a:defRPr/>
            </a:pPr>
            <a:r>
              <a:rPr lang="en-US" sz="1800" b="1" dirty="0" smtClean="0">
                <a:solidFill>
                  <a:srgbClr val="E87722"/>
                </a:solidFill>
              </a:rPr>
              <a:t>Check the checkbox</a:t>
            </a:r>
            <a:r>
              <a:rPr lang="en-US" sz="1800" b="1" dirty="0">
                <a:solidFill>
                  <a:srgbClr val="E87722"/>
                </a:solidFill>
              </a:rPr>
              <a:t> </a:t>
            </a:r>
            <a:r>
              <a:rPr lang="en-US" sz="1800" b="1" dirty="0" smtClean="0">
                <a:solidFill>
                  <a:srgbClr val="E87722"/>
                </a:solidFill>
              </a:rPr>
              <a:t>and enter desired investment threshold</a:t>
            </a:r>
          </a:p>
          <a:p>
            <a:pPr marL="640080" lvl="2" indent="-182880">
              <a:buClr>
                <a:srgbClr val="E87722"/>
              </a:buClr>
              <a:defRPr/>
            </a:pPr>
            <a:r>
              <a:rPr lang="en-US" dirty="0" smtClean="0">
                <a:solidFill>
                  <a:srgbClr val="53565A"/>
                </a:solidFill>
              </a:rPr>
              <a:t>Your investment transfer threshold may be $2,500 or more in increments of $100</a:t>
            </a:r>
          </a:p>
        </p:txBody>
      </p:sp>
      <p:sp>
        <p:nvSpPr>
          <p:cNvPr id="9" name="Oval 8"/>
          <p:cNvSpPr/>
          <p:nvPr/>
        </p:nvSpPr>
        <p:spPr>
          <a:xfrm>
            <a:off x="7086600" y="3810000"/>
            <a:ext cx="1255062" cy="762000"/>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grpSp>
        <p:nvGrpSpPr>
          <p:cNvPr id="10" name="Group 9"/>
          <p:cNvGrpSpPr/>
          <p:nvPr/>
        </p:nvGrpSpPr>
        <p:grpSpPr>
          <a:xfrm>
            <a:off x="2043806" y="6553200"/>
            <a:ext cx="5029311" cy="353946"/>
            <a:chOff x="2161244" y="5911307"/>
            <a:chExt cx="5029311" cy="353946"/>
          </a:xfrm>
        </p:grpSpPr>
        <p:sp>
          <p:nvSpPr>
            <p:cNvPr id="11" name="TextBox 10"/>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2" name="Rounded Rectangle 11"/>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33839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Account management tools</a:t>
            </a:r>
          </a:p>
        </p:txBody>
      </p:sp>
      <p:sp>
        <p:nvSpPr>
          <p:cNvPr id="14" name="Content Placeholder 2"/>
          <p:cNvSpPr txBox="1">
            <a:spLocks/>
          </p:cNvSpPr>
          <p:nvPr/>
        </p:nvSpPr>
        <p:spPr>
          <a:xfrm>
            <a:off x="457200" y="1277070"/>
            <a:ext cx="3048000" cy="4634775"/>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lang="en-US" sz="1800" b="1" dirty="0" smtClean="0">
                <a:solidFill>
                  <a:srgbClr val="E87722"/>
                </a:solidFill>
              </a:rPr>
              <a:t>Investment homepage</a:t>
            </a:r>
          </a:p>
          <a:p>
            <a:pPr lvl="1">
              <a:buClr>
                <a:srgbClr val="E87722"/>
              </a:buClr>
              <a:defRPr/>
            </a:pPr>
            <a:r>
              <a:rPr lang="en-US" dirty="0" smtClean="0">
                <a:solidFill>
                  <a:srgbClr val="53565A"/>
                </a:solidFill>
              </a:rPr>
              <a:t>Snapshot </a:t>
            </a:r>
            <a:r>
              <a:rPr lang="en-US" dirty="0">
                <a:solidFill>
                  <a:srgbClr val="53565A"/>
                </a:solidFill>
              </a:rPr>
              <a:t>view of:</a:t>
            </a:r>
          </a:p>
          <a:p>
            <a:pPr marL="640080" lvl="2" indent="-182880">
              <a:buClr>
                <a:srgbClr val="E87722"/>
              </a:buClr>
              <a:defRPr/>
            </a:pPr>
            <a:r>
              <a:rPr lang="en-US" noProof="0" dirty="0" smtClean="0">
                <a:solidFill>
                  <a:srgbClr val="53565A"/>
                </a:solidFill>
              </a:rPr>
              <a:t>Account messages</a:t>
            </a:r>
          </a:p>
          <a:p>
            <a:pPr marL="640080" lvl="2" indent="-182880">
              <a:buClr>
                <a:srgbClr val="E87722"/>
              </a:buClr>
              <a:defRPr/>
            </a:pPr>
            <a:r>
              <a:rPr kumimoji="0" lang="en-US" b="0" i="0" u="none" strike="noStrike" kern="1200" cap="none" spc="0" normalizeH="0" baseline="0" dirty="0" smtClean="0">
                <a:ln>
                  <a:noFill/>
                </a:ln>
                <a:solidFill>
                  <a:srgbClr val="53565A"/>
                </a:solidFill>
                <a:effectLst/>
                <a:uLnTx/>
                <a:uFillTx/>
              </a:rPr>
              <a:t>Daily</a:t>
            </a:r>
            <a:r>
              <a:rPr kumimoji="0" lang="en-US" b="0" i="0" u="none" strike="noStrike" kern="1200" cap="none" spc="0" normalizeH="0" dirty="0" smtClean="0">
                <a:ln>
                  <a:noFill/>
                </a:ln>
                <a:solidFill>
                  <a:srgbClr val="53565A"/>
                </a:solidFill>
                <a:effectLst/>
                <a:uLnTx/>
                <a:uFillTx/>
              </a:rPr>
              <a:t> market activity</a:t>
            </a:r>
          </a:p>
          <a:p>
            <a:pPr marL="640080" lvl="2" indent="-182880">
              <a:buClr>
                <a:srgbClr val="E87722"/>
              </a:buClr>
              <a:defRPr/>
            </a:pPr>
            <a:r>
              <a:rPr lang="en-US" baseline="0" noProof="0" dirty="0" smtClean="0">
                <a:solidFill>
                  <a:srgbClr val="53565A"/>
                </a:solidFill>
              </a:rPr>
              <a:t>Account</a:t>
            </a:r>
            <a:r>
              <a:rPr lang="en-US" noProof="0" dirty="0" smtClean="0">
                <a:solidFill>
                  <a:srgbClr val="53565A"/>
                </a:solidFill>
              </a:rPr>
              <a:t> balance</a:t>
            </a:r>
          </a:p>
          <a:p>
            <a:pPr marL="640080" lvl="2" indent="-182880">
              <a:buClr>
                <a:srgbClr val="E87722"/>
              </a:buClr>
              <a:defRPr/>
            </a:pPr>
            <a:r>
              <a:rPr kumimoji="0" lang="en-US" b="0" i="0" u="none" strike="noStrike" kern="1200" cap="none" spc="0" normalizeH="0" baseline="0" dirty="0" smtClean="0">
                <a:ln>
                  <a:noFill/>
                </a:ln>
                <a:solidFill>
                  <a:srgbClr val="53565A"/>
                </a:solidFill>
                <a:effectLst/>
                <a:uLnTx/>
                <a:uFillTx/>
              </a:rPr>
              <a:t>Investment</a:t>
            </a:r>
            <a:r>
              <a:rPr kumimoji="0" lang="en-US" b="0" i="0" u="none" strike="noStrike" kern="1200" cap="none" spc="0" normalizeH="0" dirty="0" smtClean="0">
                <a:ln>
                  <a:noFill/>
                </a:ln>
                <a:solidFill>
                  <a:srgbClr val="53565A"/>
                </a:solidFill>
                <a:effectLst/>
                <a:uLnTx/>
                <a:uFillTx/>
              </a:rPr>
              <a:t> elections</a:t>
            </a:r>
          </a:p>
          <a:p>
            <a:pPr marL="640080" lvl="2" indent="-182880">
              <a:buClr>
                <a:srgbClr val="E87722"/>
              </a:buClr>
              <a:defRPr/>
            </a:pPr>
            <a:r>
              <a:rPr lang="en-US" baseline="0" noProof="0" dirty="0" smtClean="0">
                <a:solidFill>
                  <a:srgbClr val="53565A"/>
                </a:solidFill>
              </a:rPr>
              <a:t>Investment</a:t>
            </a:r>
            <a:r>
              <a:rPr lang="en-US" noProof="0" dirty="0" smtClean="0">
                <a:solidFill>
                  <a:srgbClr val="53565A"/>
                </a:solidFill>
              </a:rPr>
              <a:t> portfolio</a:t>
            </a:r>
          </a:p>
          <a:p>
            <a:pPr marL="640080" lvl="2" indent="-182880">
              <a:buClr>
                <a:srgbClr val="E87722"/>
              </a:buClr>
              <a:defRPr/>
            </a:pPr>
            <a:r>
              <a:rPr kumimoji="0" lang="en-US" b="0" i="0" u="none" strike="noStrike" kern="1200" cap="none" spc="0" normalizeH="0" baseline="0" dirty="0" smtClean="0">
                <a:ln>
                  <a:noFill/>
                </a:ln>
                <a:solidFill>
                  <a:srgbClr val="53565A"/>
                </a:solidFill>
                <a:effectLst/>
                <a:uLnTx/>
                <a:uFillTx/>
              </a:rPr>
              <a:t>Investment</a:t>
            </a:r>
            <a:r>
              <a:rPr kumimoji="0" lang="en-US" b="0" i="0" u="none" strike="noStrike" kern="1200" cap="none" spc="0" normalizeH="0" dirty="0" smtClean="0">
                <a:ln>
                  <a:noFill/>
                </a:ln>
                <a:solidFill>
                  <a:srgbClr val="53565A"/>
                </a:solidFill>
                <a:effectLst/>
                <a:uLnTx/>
                <a:uFillTx/>
              </a:rPr>
              <a:t> returns</a:t>
            </a:r>
          </a:p>
          <a:p>
            <a:pPr marL="640080" lvl="2" indent="-182880">
              <a:buClr>
                <a:srgbClr val="E87722"/>
              </a:buClr>
              <a:defRPr/>
            </a:pPr>
            <a:r>
              <a:rPr lang="en-US" baseline="0" noProof="0" dirty="0" smtClean="0">
                <a:solidFill>
                  <a:srgbClr val="53565A"/>
                </a:solidFill>
              </a:rPr>
              <a:t>… and more!</a:t>
            </a:r>
            <a:endParaRPr kumimoji="0" lang="en-US" b="0" i="0" u="none" strike="noStrike" kern="1200" cap="none" spc="0" normalizeH="0" baseline="0" noProof="0" dirty="0">
              <a:ln>
                <a:noFill/>
              </a:ln>
              <a:solidFill>
                <a:srgbClr val="53565A"/>
              </a:solidFill>
              <a:effectLst/>
              <a:uLnTx/>
              <a:uFillTx/>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10" name="Picture 9"/>
          <p:cNvPicPr/>
          <p:nvPr/>
        </p:nvPicPr>
        <p:blipFill>
          <a:blip r:embed="rId4"/>
          <a:stretch>
            <a:fillRect/>
          </a:stretch>
        </p:blipFill>
        <p:spPr>
          <a:xfrm>
            <a:off x="4121352" y="1571977"/>
            <a:ext cx="3886200" cy="4212272"/>
          </a:xfrm>
          <a:prstGeom prst="rect">
            <a:avLst/>
          </a:prstGeom>
          <a:ln>
            <a:solidFill>
              <a:schemeClr val="tx1"/>
            </a:solidFill>
          </a:ln>
          <a:effectLst>
            <a:outerShdw blurRad="292100" dist="139700" dir="2700000" algn="tl" rotWithShape="0">
              <a:srgbClr val="333333">
                <a:alpha val="65000"/>
              </a:srgbClr>
            </a:outerShdw>
          </a:effectLst>
        </p:spPr>
      </p:pic>
      <p:grpSp>
        <p:nvGrpSpPr>
          <p:cNvPr id="6" name="Group 5"/>
          <p:cNvGrpSpPr/>
          <p:nvPr/>
        </p:nvGrpSpPr>
        <p:grpSpPr>
          <a:xfrm>
            <a:off x="2043806" y="6553200"/>
            <a:ext cx="5029311" cy="353946"/>
            <a:chOff x="2161244" y="5911307"/>
            <a:chExt cx="5029311" cy="353946"/>
          </a:xfrm>
        </p:grpSpPr>
        <p:sp>
          <p:nvSpPr>
            <p:cNvPr id="7" name="TextBox 6"/>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8" name="Rounded Rectangle 7"/>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554191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Account management tools</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1026" name="Picture 2"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52600"/>
            <a:ext cx="7744303" cy="17526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51359" y="3674881"/>
            <a:ext cx="4579298" cy="2344919"/>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Investment Account Information</a:t>
            </a:r>
          </a:p>
          <a:p>
            <a:pPr marL="640080" lvl="1" indent="-182880">
              <a:buClr>
                <a:srgbClr val="E87722"/>
              </a:buClr>
              <a:buFont typeface="Arial" pitchFamily="34" charset="0"/>
              <a:buChar char="•"/>
              <a:defRPr/>
            </a:pPr>
            <a:r>
              <a:rPr lang="en-US" sz="1600" dirty="0" smtClean="0">
                <a:solidFill>
                  <a:srgbClr val="53565A"/>
                </a:solidFill>
              </a:rPr>
              <a:t>Current balance by investment</a:t>
            </a:r>
            <a:endParaRPr kumimoji="0" lang="en-US" sz="1600" b="0" i="0" u="none" strike="noStrike" kern="1200" cap="none" spc="0" normalizeH="0" baseline="0" noProof="0" dirty="0" smtClean="0">
              <a:ln>
                <a:noFill/>
              </a:ln>
              <a:solidFill>
                <a:srgbClr val="53565A"/>
              </a:solidFill>
              <a:effectLst/>
              <a:uLnTx/>
              <a:uFillTx/>
            </a:endParaRPr>
          </a:p>
          <a:p>
            <a:pPr marL="640080" lvl="1" indent="-182880">
              <a:buClr>
                <a:srgbClr val="E87722"/>
              </a:buClr>
              <a:buFont typeface="Arial" pitchFamily="34" charset="0"/>
              <a:buChar char="•"/>
              <a:defRPr/>
            </a:pPr>
            <a:r>
              <a:rPr lang="en-US" sz="1600" dirty="0" smtClean="0">
                <a:solidFill>
                  <a:srgbClr val="53565A"/>
                </a:solidFill>
              </a:rPr>
              <a:t>Fund performance &amp; information</a:t>
            </a:r>
          </a:p>
          <a:p>
            <a:pPr marL="640080" lvl="1" indent="-182880">
              <a:buClr>
                <a:srgbClr val="E87722"/>
              </a:buClr>
              <a:buFont typeface="Arial" pitchFamily="34" charset="0"/>
              <a:buChar char="•"/>
              <a:defRPr/>
            </a:pPr>
            <a:r>
              <a:rPr lang="en-US" sz="1600" noProof="0" dirty="0" smtClean="0">
                <a:solidFill>
                  <a:srgbClr val="53565A"/>
                </a:solidFill>
              </a:rPr>
              <a:t>Transaction details</a:t>
            </a:r>
          </a:p>
          <a:p>
            <a:pPr marL="640080" lvl="1" indent="-182880">
              <a:buClr>
                <a:srgbClr val="E87722"/>
              </a:buClr>
              <a:buFont typeface="Arial" pitchFamily="34" charset="0"/>
              <a:buChar char="•"/>
              <a:defRPr/>
            </a:pPr>
            <a:r>
              <a:rPr kumimoji="0" lang="en-US" sz="1600" b="0" i="0" u="none" strike="noStrike" kern="1200" cap="none" spc="0" normalizeH="0" baseline="0" dirty="0" smtClean="0">
                <a:ln>
                  <a:noFill/>
                </a:ln>
                <a:solidFill>
                  <a:srgbClr val="53565A"/>
                </a:solidFill>
                <a:effectLst/>
                <a:uLnTx/>
                <a:uFillTx/>
                <a:latin typeface="Arial" pitchFamily="34" charset="0"/>
                <a:ea typeface="+mn-ea"/>
                <a:cs typeface="Arial" pitchFamily="34" charset="0"/>
              </a:rPr>
              <a:t>Investment account</a:t>
            </a:r>
            <a:r>
              <a:rPr kumimoji="0" lang="en-US" sz="1600" b="0" i="0" u="none" strike="noStrike" kern="1200" cap="none" spc="0" normalizeH="0" dirty="0" smtClean="0">
                <a:ln>
                  <a:noFill/>
                </a:ln>
                <a:solidFill>
                  <a:srgbClr val="53565A"/>
                </a:solidFill>
                <a:effectLst/>
                <a:uLnTx/>
                <a:uFillTx/>
                <a:latin typeface="Arial" pitchFamily="34" charset="0"/>
                <a:ea typeface="+mn-ea"/>
                <a:cs typeface="Arial" pitchFamily="34" charset="0"/>
              </a:rPr>
              <a:t> summary</a:t>
            </a:r>
          </a:p>
        </p:txBody>
      </p:sp>
      <p:grpSp>
        <p:nvGrpSpPr>
          <p:cNvPr id="6" name="Group 5"/>
          <p:cNvGrpSpPr/>
          <p:nvPr/>
        </p:nvGrpSpPr>
        <p:grpSpPr>
          <a:xfrm>
            <a:off x="2043806" y="6553200"/>
            <a:ext cx="5029311" cy="353946"/>
            <a:chOff x="2161244" y="5911307"/>
            <a:chExt cx="5029311" cy="353946"/>
          </a:xfrm>
        </p:grpSpPr>
        <p:sp>
          <p:nvSpPr>
            <p:cNvPr id="7" name="TextBox 6"/>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8" name="Rounded Rectangle 7"/>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3809826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Account management tools</a:t>
            </a:r>
          </a:p>
        </p:txBody>
      </p:sp>
      <p:sp>
        <p:nvSpPr>
          <p:cNvPr id="14" name="Content Placeholder 2"/>
          <p:cNvSpPr txBox="1">
            <a:spLocks/>
          </p:cNvSpPr>
          <p:nvPr/>
        </p:nvSpPr>
        <p:spPr>
          <a:xfrm>
            <a:off x="304800" y="1447800"/>
            <a:ext cx="2743200" cy="4581967"/>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My HSA Performance</a:t>
            </a:r>
          </a:p>
          <a:p>
            <a:pPr marL="640080" lvl="1" indent="-182880">
              <a:buClr>
                <a:srgbClr val="E87722"/>
              </a:buClr>
              <a:buFont typeface="Arial" pitchFamily="34" charset="0"/>
              <a:buChar char="•"/>
              <a:defRPr/>
            </a:pPr>
            <a:r>
              <a:rPr lang="en-US" sz="1600" dirty="0" smtClean="0">
                <a:solidFill>
                  <a:srgbClr val="53565A"/>
                </a:solidFill>
              </a:rPr>
              <a:t>Personal rate of return</a:t>
            </a:r>
            <a:endParaRPr kumimoji="0" lang="en-US" sz="1600" b="0" i="0" u="none" strike="noStrike" kern="1200" cap="none" spc="0" normalizeH="0" baseline="0" noProof="0" dirty="0" smtClean="0">
              <a:ln>
                <a:noFill/>
              </a:ln>
              <a:solidFill>
                <a:srgbClr val="53565A"/>
              </a:solidFill>
              <a:effectLst/>
              <a:uLnTx/>
              <a:uFillTx/>
            </a:endParaRPr>
          </a:p>
          <a:p>
            <a:pPr marL="640080" lvl="1" indent="-182880">
              <a:buClr>
                <a:srgbClr val="E87722"/>
              </a:buClr>
              <a:buFont typeface="Arial" pitchFamily="34" charset="0"/>
              <a:buChar char="•"/>
              <a:defRPr/>
            </a:pPr>
            <a:r>
              <a:rPr lang="en-US" sz="1600" dirty="0" smtClean="0">
                <a:solidFill>
                  <a:srgbClr val="53565A"/>
                </a:solidFill>
              </a:rPr>
              <a:t>Investments</a:t>
            </a:r>
            <a:endParaRPr kumimoji="0" lang="en-US" sz="1600" b="0" i="0" u="none" strike="noStrike" kern="1200" cap="none" spc="0" normalizeH="0" baseline="0" noProof="0" dirty="0">
              <a:ln>
                <a:noFill/>
              </a:ln>
              <a:solidFill>
                <a:srgbClr val="53565A"/>
              </a:solidFill>
              <a:effectLst/>
              <a:uLnTx/>
              <a:uFillTx/>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2050" name="Picture 3"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762" y="1828800"/>
            <a:ext cx="5428295" cy="37338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043806" y="6553200"/>
            <a:ext cx="5029311" cy="353946"/>
            <a:chOff x="2161244" y="5911307"/>
            <a:chExt cx="5029311" cy="353946"/>
          </a:xfrm>
        </p:grpSpPr>
        <p:sp>
          <p:nvSpPr>
            <p:cNvPr id="7" name="TextBox 6"/>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8" name="Rounded Rectangle 7"/>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355736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Account management tools</a:t>
            </a:r>
          </a:p>
        </p:txBody>
      </p:sp>
      <p:sp>
        <p:nvSpPr>
          <p:cNvPr id="14" name="Content Placeholder 2"/>
          <p:cNvSpPr txBox="1">
            <a:spLocks/>
          </p:cNvSpPr>
          <p:nvPr/>
        </p:nvSpPr>
        <p:spPr>
          <a:xfrm>
            <a:off x="551359" y="3674881"/>
            <a:ext cx="4579298" cy="2344919"/>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Manage My</a:t>
            </a:r>
            <a:r>
              <a:rPr kumimoji="0" lang="en-US" sz="1800" b="1" i="0" u="none" strike="noStrike" kern="1200" cap="none" spc="0" normalizeH="0" noProof="0" dirty="0" smtClean="0">
                <a:ln>
                  <a:noFill/>
                </a:ln>
                <a:solidFill>
                  <a:srgbClr val="E87722"/>
                </a:solidFill>
                <a:effectLst/>
                <a:uLnTx/>
                <a:uFillTx/>
                <a:latin typeface="Arial" pitchFamily="34" charset="0"/>
                <a:ea typeface="+mn-ea"/>
                <a:cs typeface="Arial" pitchFamily="34" charset="0"/>
              </a:rPr>
              <a:t> Investment Account</a:t>
            </a:r>
            <a:endPar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endParaRPr>
          </a:p>
          <a:p>
            <a:pPr marL="640080" lvl="1" indent="-182880">
              <a:buClr>
                <a:srgbClr val="E87722"/>
              </a:buClr>
              <a:buFont typeface="Arial" pitchFamily="34" charset="0"/>
              <a:buChar char="•"/>
              <a:defRPr/>
            </a:pPr>
            <a:r>
              <a:rPr lang="en-US" sz="1600" dirty="0" smtClean="0">
                <a:solidFill>
                  <a:srgbClr val="53565A"/>
                </a:solidFill>
              </a:rPr>
              <a:t>Update investment elections</a:t>
            </a:r>
            <a:endParaRPr kumimoji="0" lang="en-US" sz="1600" b="0" i="0" u="none" strike="noStrike" kern="1200" cap="none" spc="0" normalizeH="0" baseline="0" noProof="0" dirty="0" smtClean="0">
              <a:ln>
                <a:noFill/>
              </a:ln>
              <a:solidFill>
                <a:srgbClr val="53565A"/>
              </a:solidFill>
              <a:effectLst/>
              <a:uLnTx/>
              <a:uFillTx/>
            </a:endParaRPr>
          </a:p>
          <a:p>
            <a:pPr marL="640080" lvl="1" indent="-182880">
              <a:buClr>
                <a:srgbClr val="E87722"/>
              </a:buClr>
              <a:buFont typeface="Arial" pitchFamily="34" charset="0"/>
              <a:buChar char="•"/>
              <a:defRPr/>
            </a:pPr>
            <a:r>
              <a:rPr lang="en-US" sz="1600" dirty="0" smtClean="0">
                <a:solidFill>
                  <a:srgbClr val="53565A"/>
                </a:solidFill>
              </a:rPr>
              <a:t>Realign investment balances</a:t>
            </a:r>
          </a:p>
          <a:p>
            <a:pPr marL="640080" lvl="1" indent="-182880">
              <a:buClr>
                <a:srgbClr val="E87722"/>
              </a:buClr>
              <a:buFont typeface="Arial" pitchFamily="34" charset="0"/>
              <a:buChar char="•"/>
              <a:defRPr/>
            </a:pPr>
            <a:r>
              <a:rPr lang="en-US" sz="1600" noProof="0" dirty="0" smtClean="0">
                <a:solidFill>
                  <a:srgbClr val="53565A"/>
                </a:solidFill>
              </a:rPr>
              <a:t>Transfer between funds</a:t>
            </a:r>
          </a:p>
          <a:p>
            <a:pPr marL="640080" lvl="1" indent="-182880">
              <a:buClr>
                <a:srgbClr val="E87722"/>
              </a:buClr>
              <a:buFont typeface="Arial" pitchFamily="34" charset="0"/>
              <a:buChar char="•"/>
              <a:defRPr/>
            </a:pPr>
            <a:r>
              <a:rPr kumimoji="0" lang="en-US" sz="1600" b="0" i="0" u="none" strike="noStrike" kern="1200" cap="none" spc="0" normalizeH="0" baseline="0" dirty="0" smtClean="0">
                <a:ln>
                  <a:noFill/>
                </a:ln>
                <a:solidFill>
                  <a:srgbClr val="53565A"/>
                </a:solidFill>
                <a:effectLst/>
                <a:uLnTx/>
                <a:uFillTx/>
              </a:rPr>
              <a:t>Automatic</a:t>
            </a:r>
            <a:r>
              <a:rPr kumimoji="0" lang="en-US" sz="1600" b="0" i="0" u="none" strike="noStrike" kern="1200" cap="none" spc="0" normalizeH="0" dirty="0" smtClean="0">
                <a:ln>
                  <a:noFill/>
                </a:ln>
                <a:solidFill>
                  <a:srgbClr val="53565A"/>
                </a:solidFill>
                <a:effectLst/>
                <a:uLnTx/>
                <a:uFillTx/>
              </a:rPr>
              <a:t> investment account rebalance</a:t>
            </a:r>
          </a:p>
          <a:p>
            <a:pPr marL="640080" lvl="1" indent="-182880">
              <a:buClr>
                <a:srgbClr val="E87722"/>
              </a:buClr>
              <a:buFont typeface="Arial" pitchFamily="34" charset="0"/>
              <a:buChar char="•"/>
              <a:defRPr/>
            </a:pPr>
            <a:r>
              <a:rPr lang="en-US" sz="1600" baseline="0" noProof="0" dirty="0" smtClean="0">
                <a:solidFill>
                  <a:srgbClr val="53565A"/>
                </a:solidFill>
              </a:rPr>
              <a:t>Pending</a:t>
            </a:r>
            <a:r>
              <a:rPr lang="en-US" sz="1600" noProof="0" dirty="0" smtClean="0">
                <a:solidFill>
                  <a:srgbClr val="53565A"/>
                </a:solidFill>
              </a:rPr>
              <a:t> &amp; processed requests</a:t>
            </a:r>
            <a:endParaRPr kumimoji="0" lang="en-US" sz="1600" b="0" i="0" u="none" strike="noStrike" kern="1200" cap="none" spc="0" normalizeH="0" baseline="0" noProof="0" dirty="0">
              <a:ln>
                <a:noFill/>
              </a:ln>
              <a:solidFill>
                <a:srgbClr val="53565A"/>
              </a:solidFill>
              <a:effectLst/>
              <a:uLnTx/>
              <a:uFillTx/>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grpSp>
        <p:nvGrpSpPr>
          <p:cNvPr id="3" name="Group 2"/>
          <p:cNvGrpSpPr/>
          <p:nvPr/>
        </p:nvGrpSpPr>
        <p:grpSpPr>
          <a:xfrm>
            <a:off x="1507198" y="1524000"/>
            <a:ext cx="7027202" cy="1936354"/>
            <a:chOff x="2895600" y="2789185"/>
            <a:chExt cx="5486400" cy="1275080"/>
          </a:xfrm>
        </p:grpSpPr>
        <p:pic>
          <p:nvPicPr>
            <p:cNvPr id="12" name="Picture 11" descr="C:\Users\akackma\AppData\Local\Temp\SNAGHTML15d570b.PNG"/>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789185"/>
              <a:ext cx="5486400" cy="1275080"/>
            </a:xfrm>
            <a:prstGeom prst="rect">
              <a:avLst/>
            </a:prstGeom>
            <a:ln>
              <a:solidFill>
                <a:schemeClr val="tx1"/>
              </a:solidFill>
            </a:ln>
            <a:effectLst>
              <a:outerShdw blurRad="292100" dist="139700" dir="2700000" algn="tl" rotWithShape="0">
                <a:srgbClr val="333333">
                  <a:alpha val="65000"/>
                </a:srgbClr>
              </a:outerShdw>
            </a:effectLst>
          </p:spPr>
        </p:pic>
        <p:grpSp>
          <p:nvGrpSpPr>
            <p:cNvPr id="2" name="Group 1"/>
            <p:cNvGrpSpPr/>
            <p:nvPr/>
          </p:nvGrpSpPr>
          <p:grpSpPr>
            <a:xfrm>
              <a:off x="4495800" y="2962275"/>
              <a:ext cx="1361364" cy="464450"/>
              <a:chOff x="4495800" y="2962275"/>
              <a:chExt cx="1361364" cy="464450"/>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432" y="2962275"/>
                <a:ext cx="4000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4495800" y="3175519"/>
                <a:ext cx="1361364" cy="251206"/>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grpSp>
      </p:grpSp>
      <p:grpSp>
        <p:nvGrpSpPr>
          <p:cNvPr id="11" name="Group 10"/>
          <p:cNvGrpSpPr/>
          <p:nvPr/>
        </p:nvGrpSpPr>
        <p:grpSpPr>
          <a:xfrm>
            <a:off x="2043806" y="6553200"/>
            <a:ext cx="5029311" cy="353946"/>
            <a:chOff x="2161244" y="5911307"/>
            <a:chExt cx="5029311" cy="353946"/>
          </a:xfrm>
        </p:grpSpPr>
        <p:sp>
          <p:nvSpPr>
            <p:cNvPr id="15" name="TextBox 14"/>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6" name="Rounded Rectangle 15"/>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433261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Account management tools</a:t>
            </a:r>
          </a:p>
        </p:txBody>
      </p:sp>
      <p:sp>
        <p:nvSpPr>
          <p:cNvPr id="14" name="Content Placeholder 2"/>
          <p:cNvSpPr txBox="1">
            <a:spLocks/>
          </p:cNvSpPr>
          <p:nvPr/>
        </p:nvSpPr>
        <p:spPr>
          <a:xfrm>
            <a:off x="457200" y="1447800"/>
            <a:ext cx="2895600" cy="4478519"/>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Investment Guidance Help</a:t>
            </a:r>
          </a:p>
          <a:p>
            <a:pPr marL="640080" lvl="1" indent="-182880">
              <a:buClr>
                <a:srgbClr val="E87722"/>
              </a:buClr>
              <a:buFont typeface="Arial" pitchFamily="34" charset="0"/>
              <a:buChar char="•"/>
              <a:defRPr/>
            </a:pPr>
            <a:r>
              <a:rPr lang="en-US" sz="1600" dirty="0" smtClean="0">
                <a:solidFill>
                  <a:srgbClr val="53565A"/>
                </a:solidFill>
              </a:rPr>
              <a:t>Strategy Builder</a:t>
            </a:r>
            <a:endParaRPr kumimoji="0" lang="en-US" sz="1600" b="0" i="0" u="none" strike="noStrike" kern="1200" cap="none" spc="0" normalizeH="0" baseline="0" noProof="0" dirty="0" smtClean="0">
              <a:ln>
                <a:noFill/>
              </a:ln>
              <a:solidFill>
                <a:srgbClr val="53565A"/>
              </a:solidFill>
              <a:effectLst/>
              <a:uLnTx/>
              <a:uFillTx/>
            </a:endParaRPr>
          </a:p>
          <a:p>
            <a:pPr marL="640080" lvl="1" indent="-182880">
              <a:buClr>
                <a:srgbClr val="E87722"/>
              </a:buClr>
              <a:buFont typeface="Arial" pitchFamily="34" charset="0"/>
              <a:buChar char="•"/>
              <a:defRPr/>
            </a:pPr>
            <a:r>
              <a:rPr lang="en-US" sz="1600" dirty="0" smtClean="0">
                <a:solidFill>
                  <a:srgbClr val="53565A"/>
                </a:solidFill>
              </a:rPr>
              <a:t>Education</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9" name="Picture 8"/>
          <p:cNvPicPr/>
          <p:nvPr/>
        </p:nvPicPr>
        <p:blipFill rotWithShape="1">
          <a:blip r:embed="rId4"/>
          <a:srcRect b="84190"/>
          <a:stretch/>
        </p:blipFill>
        <p:spPr>
          <a:xfrm>
            <a:off x="4533900" y="1648213"/>
            <a:ext cx="3886200" cy="665974"/>
          </a:xfrm>
          <a:prstGeom prst="rect">
            <a:avLst/>
          </a:prstGeom>
          <a:ln>
            <a:solidFill>
              <a:schemeClr val="tx1"/>
            </a:solidFill>
          </a:ln>
          <a:effectLst>
            <a:outerShdw blurRad="292100" dist="139700" dir="2700000" algn="tl" rotWithShape="0">
              <a:srgbClr val="333333">
                <a:alpha val="65000"/>
              </a:srgbClr>
            </a:outerShdw>
          </a:effectLst>
        </p:spPr>
      </p:pic>
      <p:sp>
        <p:nvSpPr>
          <p:cNvPr id="10" name="Oval 9"/>
          <p:cNvSpPr/>
          <p:nvPr/>
        </p:nvSpPr>
        <p:spPr>
          <a:xfrm>
            <a:off x="6852762" y="1953012"/>
            <a:ext cx="990600" cy="251206"/>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pic>
        <p:nvPicPr>
          <p:cNvPr id="8" name="Picture 7" descr="C:\Users\akackma\AppData\Local\Temp\SNAGHTML15f8cda.PNG"/>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667000"/>
            <a:ext cx="4267200" cy="3142615"/>
          </a:xfrm>
          <a:prstGeom prst="rect">
            <a:avLst/>
          </a:prstGeom>
          <a:ln>
            <a:solidFill>
              <a:schemeClr val="tx1"/>
            </a:solidFill>
          </a:ln>
          <a:effectLst>
            <a:outerShdw blurRad="292100" dist="139700" dir="2700000" algn="tl" rotWithShape="0">
              <a:srgbClr val="333333">
                <a:alpha val="65000"/>
              </a:srgbClr>
            </a:outerShdw>
          </a:effectLst>
        </p:spPr>
      </p:pic>
      <p:grpSp>
        <p:nvGrpSpPr>
          <p:cNvPr id="11" name="Group 10"/>
          <p:cNvGrpSpPr/>
          <p:nvPr/>
        </p:nvGrpSpPr>
        <p:grpSpPr>
          <a:xfrm>
            <a:off x="2043806" y="6553200"/>
            <a:ext cx="5029311" cy="353946"/>
            <a:chOff x="2161244" y="5911307"/>
            <a:chExt cx="5029311" cy="353946"/>
          </a:xfrm>
        </p:grpSpPr>
        <p:sp>
          <p:nvSpPr>
            <p:cNvPr id="12" name="TextBox 11"/>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5" name="Rounded Rectangle 14"/>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339740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Account management tools</a:t>
            </a:r>
          </a:p>
        </p:txBody>
      </p:sp>
      <p:sp>
        <p:nvSpPr>
          <p:cNvPr id="14" name="Content Placeholder 2"/>
          <p:cNvSpPr txBox="1">
            <a:spLocks/>
          </p:cNvSpPr>
          <p:nvPr/>
        </p:nvSpPr>
        <p:spPr>
          <a:xfrm>
            <a:off x="457200" y="3810000"/>
            <a:ext cx="5181600" cy="2116319"/>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HSA Calculators</a:t>
            </a:r>
          </a:p>
          <a:p>
            <a:pPr marL="640080" lvl="1" indent="-182880">
              <a:buClr>
                <a:srgbClr val="E87722"/>
              </a:buClr>
              <a:buFont typeface="Arial" pitchFamily="34" charset="0"/>
              <a:buChar char="•"/>
              <a:defRPr/>
            </a:pPr>
            <a:r>
              <a:rPr lang="en-US" sz="1600" dirty="0" smtClean="0">
                <a:solidFill>
                  <a:srgbClr val="53565A"/>
                </a:solidFill>
              </a:rPr>
              <a:t>Account projection</a:t>
            </a:r>
            <a:endParaRPr kumimoji="0" lang="en-US" sz="1600" b="0" i="0" u="none" strike="noStrike" kern="1200" cap="none" spc="0" normalizeH="0" baseline="0" noProof="0" dirty="0" smtClean="0">
              <a:ln>
                <a:noFill/>
              </a:ln>
              <a:solidFill>
                <a:srgbClr val="53565A"/>
              </a:solidFill>
              <a:effectLst/>
              <a:uLnTx/>
              <a:uFillTx/>
            </a:endParaRPr>
          </a:p>
          <a:p>
            <a:pPr marL="640080" lvl="1" indent="-182880">
              <a:buClr>
                <a:srgbClr val="E87722"/>
              </a:buClr>
              <a:buFont typeface="Arial" pitchFamily="34" charset="0"/>
              <a:buChar char="•"/>
              <a:defRPr/>
            </a:pPr>
            <a:r>
              <a:rPr lang="en-US" sz="1600" dirty="0" smtClean="0">
                <a:solidFill>
                  <a:srgbClr val="53565A"/>
                </a:solidFill>
              </a:rPr>
              <a:t>HSA contribution calculator</a:t>
            </a:r>
          </a:p>
          <a:p>
            <a:pPr marL="640080" lvl="1" indent="-182880">
              <a:buClr>
                <a:srgbClr val="E87722"/>
              </a:buClr>
              <a:buFont typeface="Arial" pitchFamily="34" charset="0"/>
              <a:buChar char="•"/>
              <a:defRPr/>
            </a:pPr>
            <a:r>
              <a:rPr kumimoji="0" lang="en-US" sz="1600" b="0" i="0" u="none" strike="noStrike" kern="1200" cap="none" spc="0" normalizeH="0" baseline="0" noProof="0" dirty="0" smtClean="0">
                <a:ln>
                  <a:noFill/>
                </a:ln>
                <a:solidFill>
                  <a:srgbClr val="53565A"/>
                </a:solidFill>
                <a:effectLst/>
                <a:uLnTx/>
                <a:uFillTx/>
                <a:latin typeface="Arial" pitchFamily="34" charset="0"/>
                <a:ea typeface="+mn-ea"/>
                <a:cs typeface="Arial" pitchFamily="34" charset="0"/>
              </a:rPr>
              <a:t>HSA goal calculator</a:t>
            </a:r>
          </a:p>
          <a:p>
            <a:pPr marL="640080" lvl="1" indent="-182880">
              <a:buClr>
                <a:srgbClr val="E87722"/>
              </a:buClr>
              <a:buFont typeface="Arial" pitchFamily="34" charset="0"/>
              <a:buChar char="•"/>
              <a:defRPr/>
            </a:pPr>
            <a:r>
              <a:rPr lang="en-US" sz="1600" dirty="0" smtClean="0">
                <a:solidFill>
                  <a:srgbClr val="53565A"/>
                </a:solidFill>
              </a:rPr>
              <a:t>HSA savings calculator</a:t>
            </a:r>
          </a:p>
          <a:p>
            <a:pPr marL="640080" lvl="1" indent="-182880">
              <a:buClr>
                <a:srgbClr val="E87722"/>
              </a:buClr>
              <a:buFont typeface="Arial" pitchFamily="34" charset="0"/>
              <a:buChar char="•"/>
              <a:defRPr/>
            </a:pPr>
            <a:r>
              <a:rPr kumimoji="0" lang="en-US" sz="1600" b="0" i="0" u="none" strike="noStrike" kern="1200" cap="none" spc="0" normalizeH="0" baseline="0" noProof="0" dirty="0" smtClean="0">
                <a:ln>
                  <a:noFill/>
                </a:ln>
                <a:solidFill>
                  <a:srgbClr val="53565A"/>
                </a:solidFill>
                <a:effectLst/>
                <a:uLnTx/>
                <a:uFillTx/>
                <a:latin typeface="Arial" pitchFamily="34" charset="0"/>
                <a:ea typeface="+mn-ea"/>
                <a:cs typeface="Arial" pitchFamily="34" charset="0"/>
              </a:rPr>
              <a:t>HSA vs Traditional Health Plan</a:t>
            </a:r>
            <a:endParaRPr kumimoji="0" lang="en-US" sz="1600" b="0" i="0" u="none" strike="noStrike" kern="1200" cap="none" spc="0" normalizeH="0" baseline="0" noProof="0" dirty="0">
              <a:ln>
                <a:noFill/>
              </a:ln>
              <a:solidFill>
                <a:srgbClr val="53565A"/>
              </a:solidFill>
              <a:effectLst/>
              <a:uLnTx/>
              <a:uFillTx/>
              <a:latin typeface="Arial" pitchFamily="34" charset="0"/>
              <a:ea typeface="+mn-ea"/>
              <a:cs typeface="Arial"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8" name="Picture 7"/>
          <p:cNvPicPr/>
          <p:nvPr/>
        </p:nvPicPr>
        <p:blipFill>
          <a:blip r:embed="rId4"/>
          <a:stretch>
            <a:fillRect/>
          </a:stretch>
        </p:blipFill>
        <p:spPr>
          <a:xfrm>
            <a:off x="1371600" y="1600200"/>
            <a:ext cx="7162800" cy="19812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7400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15766" y="1539875"/>
            <a:ext cx="4572000" cy="2513013"/>
          </a:xfrm>
          <a:prstGeom prst="parallelogram">
            <a:avLst>
              <a:gd name="adj" fmla="val 0"/>
            </a:avLst>
          </a:prstGeom>
          <a:solidFill>
            <a:srgbClr val="E87722"/>
          </a:solidFill>
          <a:ln w="19050" cap="flat" cmpd="sng" algn="ctr">
            <a:noFill/>
            <a:prstDash val="solid"/>
          </a:ln>
          <a:effectLst/>
        </p:spPr>
        <p:txBody>
          <a:bodyPr lIns="45720" rIns="45720" anchor="ctr"/>
          <a:lstStyle/>
          <a:p>
            <a:pPr algn="ctr">
              <a:defRPr/>
            </a:pPr>
            <a:endParaRPr lang="en-US" sz="1600" kern="0" dirty="0">
              <a:solidFill>
                <a:srgbClr val="FFFFFF"/>
              </a:solidFill>
              <a:latin typeface="Arial"/>
            </a:endParaRPr>
          </a:p>
        </p:txBody>
      </p:sp>
      <p:sp>
        <p:nvSpPr>
          <p:cNvPr id="3" name="Content Placeholder 6"/>
          <p:cNvSpPr txBox="1">
            <a:spLocks/>
          </p:cNvSpPr>
          <p:nvPr/>
        </p:nvSpPr>
        <p:spPr bwMode="auto">
          <a:xfrm>
            <a:off x="4906963" y="2141538"/>
            <a:ext cx="2597150" cy="1163637"/>
          </a:xfrm>
          <a:prstGeom prst="rect">
            <a:avLst/>
          </a:prstGeom>
          <a:noFill/>
          <a:ln w="9525">
            <a:noFill/>
            <a:miter lim="800000"/>
            <a:headEnd/>
            <a:tailEnd/>
          </a:ln>
        </p:spPr>
        <p:txBody>
          <a:bodyPr lIns="0" tIns="0" rIns="0" bIns="0" anchor="ctr"/>
          <a:lstStyle>
            <a:lvl1pPr marL="342900" indent="-342900" algn="l" rtl="0" eaLnBrk="0" fontAlgn="base" hangingPunct="0">
              <a:spcBef>
                <a:spcPct val="0"/>
              </a:spcBef>
              <a:spcAft>
                <a:spcPts val="500"/>
              </a:spcAft>
              <a:buClr>
                <a:schemeClr val="accent1"/>
              </a:buClr>
              <a:defRPr sz="1400">
                <a:solidFill>
                  <a:schemeClr val="tx1"/>
                </a:solidFill>
                <a:latin typeface="+mn-lt"/>
                <a:ea typeface="ＭＳ Ｐゴシック" charset="0"/>
                <a:cs typeface="ＭＳ Ｐゴシック" charset="0"/>
              </a:defRPr>
            </a:lvl1pPr>
            <a:lvl2pPr marL="152400" indent="-150813" algn="l" rtl="0" eaLnBrk="0" fontAlgn="base" hangingPunct="0">
              <a:spcBef>
                <a:spcPct val="0"/>
              </a:spcBef>
              <a:spcAft>
                <a:spcPts val="500"/>
              </a:spcAft>
              <a:buClr>
                <a:schemeClr val="accent1"/>
              </a:buClr>
              <a:buSzPct val="90000"/>
              <a:buFont typeface="Arial Unicode MS" pitchFamily="34" charset="-128"/>
              <a:buChar char="•"/>
              <a:defRPr sz="1400">
                <a:solidFill>
                  <a:schemeClr val="tx1"/>
                </a:solidFill>
                <a:latin typeface="+mn-lt"/>
                <a:ea typeface="ＭＳ Ｐゴシック" charset="0"/>
                <a:cs typeface="Arial Unicode MS" charset="0"/>
              </a:defRPr>
            </a:lvl2pPr>
            <a:lvl3pPr marL="355600" indent="-177800" algn="l" rtl="0" eaLnBrk="0" fontAlgn="base" hangingPunct="0">
              <a:spcBef>
                <a:spcPct val="0"/>
              </a:spcBef>
              <a:spcAft>
                <a:spcPts val="500"/>
              </a:spcAft>
              <a:buChar char="–"/>
              <a:defRPr sz="1400">
                <a:solidFill>
                  <a:schemeClr val="tx1"/>
                </a:solidFill>
                <a:latin typeface="+mn-lt"/>
                <a:ea typeface="Arial Unicode MS" charset="0"/>
                <a:cs typeface="Arial Unicode MS" charset="0"/>
              </a:defRPr>
            </a:lvl3pPr>
            <a:lvl4pPr marL="641350" indent="-171450" algn="l" rtl="0" eaLnBrk="0" fontAlgn="base" hangingPunct="0">
              <a:spcBef>
                <a:spcPct val="0"/>
              </a:spcBef>
              <a:spcAft>
                <a:spcPts val="500"/>
              </a:spcAft>
              <a:buFont typeface="Lucida Grande"/>
              <a:buChar char="◦"/>
              <a:defRPr sz="1400">
                <a:solidFill>
                  <a:schemeClr val="tx1"/>
                </a:solidFill>
                <a:latin typeface="+mn-lt"/>
                <a:ea typeface="Arial Unicode MS" charset="0"/>
                <a:cs typeface="Arial Unicode MS" charset="0"/>
              </a:defRPr>
            </a:lvl4pPr>
            <a:lvl5pPr marL="927100" indent="-171450" algn="l" rtl="0" eaLnBrk="0" fontAlgn="base" hangingPunct="0">
              <a:spcBef>
                <a:spcPct val="0"/>
              </a:spcBef>
              <a:spcAft>
                <a:spcPts val="500"/>
              </a:spcAft>
              <a:buFont typeface="Wingdings" pitchFamily="2" charset="2"/>
              <a:buChar char="§"/>
              <a:defRPr sz="1400">
                <a:solidFill>
                  <a:schemeClr val="tx1"/>
                </a:solidFill>
                <a:latin typeface="+mn-lt"/>
                <a:ea typeface="Arial Unicode MS" charset="0"/>
                <a:cs typeface="Arial Unicode MS" charset="0"/>
              </a:defRPr>
            </a:lvl5pPr>
            <a:lvl6pPr marL="1384300" indent="-171450" algn="l" rtl="0" fontAlgn="base">
              <a:lnSpc>
                <a:spcPct val="95000"/>
              </a:lnSpc>
              <a:spcBef>
                <a:spcPct val="0"/>
              </a:spcBef>
              <a:spcAft>
                <a:spcPct val="35000"/>
              </a:spcAft>
              <a:buChar char="»"/>
              <a:defRPr sz="1400">
                <a:solidFill>
                  <a:schemeClr val="tx1"/>
                </a:solidFill>
                <a:latin typeface="+mn-lt"/>
                <a:ea typeface="Arial Unicode MS" charset="0"/>
                <a:cs typeface="+mn-cs"/>
              </a:defRPr>
            </a:lvl6pPr>
            <a:lvl7pPr marL="1841500" indent="-171450" algn="l" rtl="0" fontAlgn="base">
              <a:lnSpc>
                <a:spcPct val="95000"/>
              </a:lnSpc>
              <a:spcBef>
                <a:spcPct val="0"/>
              </a:spcBef>
              <a:spcAft>
                <a:spcPct val="35000"/>
              </a:spcAft>
              <a:buChar char="»"/>
              <a:defRPr sz="1400">
                <a:solidFill>
                  <a:schemeClr val="tx1"/>
                </a:solidFill>
                <a:latin typeface="+mn-lt"/>
                <a:ea typeface="Arial Unicode MS" charset="0"/>
                <a:cs typeface="+mn-cs"/>
              </a:defRPr>
            </a:lvl7pPr>
            <a:lvl8pPr marL="2298700" indent="-171450" algn="l" rtl="0" fontAlgn="base">
              <a:lnSpc>
                <a:spcPct val="95000"/>
              </a:lnSpc>
              <a:spcBef>
                <a:spcPct val="0"/>
              </a:spcBef>
              <a:spcAft>
                <a:spcPct val="35000"/>
              </a:spcAft>
              <a:buChar char="»"/>
              <a:defRPr sz="1400">
                <a:solidFill>
                  <a:schemeClr val="tx1"/>
                </a:solidFill>
                <a:latin typeface="+mn-lt"/>
                <a:ea typeface="Arial Unicode MS" charset="0"/>
                <a:cs typeface="+mn-cs"/>
              </a:defRPr>
            </a:lvl8pPr>
            <a:lvl9pPr marL="2755900" indent="-171450" algn="l" rtl="0" fontAlgn="base">
              <a:lnSpc>
                <a:spcPct val="95000"/>
              </a:lnSpc>
              <a:spcBef>
                <a:spcPct val="0"/>
              </a:spcBef>
              <a:spcAft>
                <a:spcPct val="35000"/>
              </a:spcAft>
              <a:buChar char="»"/>
              <a:defRPr sz="1400">
                <a:solidFill>
                  <a:schemeClr val="tx1"/>
                </a:solidFill>
                <a:latin typeface="+mn-lt"/>
                <a:ea typeface="Arial Unicode MS" charset="0"/>
                <a:cs typeface="+mn-cs"/>
              </a:defRPr>
            </a:lvl9pPr>
          </a:lstStyle>
          <a:p>
            <a:pPr marL="0" indent="0" algn="ctr">
              <a:spcAft>
                <a:spcPts val="1500"/>
              </a:spcAft>
              <a:buClr>
                <a:srgbClr val="E87722"/>
              </a:buClr>
              <a:defRPr/>
            </a:pPr>
            <a:r>
              <a:rPr lang="en-US" sz="13800" kern="0" spc="-150" baseline="72000" dirty="0" smtClean="0">
                <a:solidFill>
                  <a:srgbClr val="63666A"/>
                </a:solidFill>
                <a:latin typeface="Arial"/>
              </a:rPr>
              <a:t>#</a:t>
            </a:r>
            <a:r>
              <a:rPr lang="en-US" sz="23900" kern="0" spc="-150" dirty="0" smtClean="0">
                <a:solidFill>
                  <a:srgbClr val="63666A"/>
                </a:solidFill>
                <a:latin typeface="Arial"/>
              </a:rPr>
              <a:t>1</a:t>
            </a:r>
            <a:r>
              <a:rPr lang="en-US" sz="16700" kern="0" spc="-150" dirty="0" smtClean="0">
                <a:solidFill>
                  <a:srgbClr val="63666A"/>
                </a:solidFill>
                <a:latin typeface="Arial"/>
              </a:rPr>
              <a:t> </a:t>
            </a:r>
            <a:endParaRPr lang="en-US" sz="4000" kern="0" dirty="0">
              <a:solidFill>
                <a:srgbClr val="63666A"/>
              </a:solidFill>
              <a:latin typeface="Arial"/>
            </a:endParaRPr>
          </a:p>
        </p:txBody>
      </p:sp>
      <p:sp>
        <p:nvSpPr>
          <p:cNvPr id="4" name="Content Placeholder 6"/>
          <p:cNvSpPr txBox="1">
            <a:spLocks/>
          </p:cNvSpPr>
          <p:nvPr/>
        </p:nvSpPr>
        <p:spPr bwMode="auto">
          <a:xfrm>
            <a:off x="1196975" y="2222500"/>
            <a:ext cx="3186113" cy="1163638"/>
          </a:xfrm>
          <a:prstGeom prst="rect">
            <a:avLst/>
          </a:prstGeom>
          <a:noFill/>
          <a:ln w="9525">
            <a:noFill/>
            <a:miter lim="800000"/>
            <a:headEnd/>
            <a:tailEnd/>
          </a:ln>
        </p:spPr>
        <p:txBody>
          <a:bodyPr lIns="0" tIns="0" rIns="0" bIns="0" anchor="ctr"/>
          <a:lstStyle/>
          <a:p>
            <a:pPr algn="r" eaLnBrk="0" hangingPunct="0">
              <a:lnSpc>
                <a:spcPct val="90000"/>
              </a:lnSpc>
              <a:spcAft>
                <a:spcPts val="1500"/>
              </a:spcAft>
              <a:buClr>
                <a:srgbClr val="E87722"/>
              </a:buClr>
            </a:pPr>
            <a:r>
              <a:rPr lang="en-US" sz="3600" dirty="0">
                <a:solidFill>
                  <a:srgbClr val="FFFFFF"/>
                </a:solidFill>
                <a:latin typeface="Arial"/>
              </a:rPr>
              <a:t>Health care expenses</a:t>
            </a:r>
            <a:br>
              <a:rPr lang="en-US" sz="3600" dirty="0">
                <a:solidFill>
                  <a:srgbClr val="FFFFFF"/>
                </a:solidFill>
                <a:latin typeface="Arial"/>
              </a:rPr>
            </a:br>
            <a:r>
              <a:rPr lang="en-US" sz="3600" dirty="0">
                <a:solidFill>
                  <a:srgbClr val="FFFFFF"/>
                </a:solidFill>
                <a:latin typeface="Arial"/>
              </a:rPr>
              <a:t>are one of the </a:t>
            </a:r>
            <a:endParaRPr lang="en-US" sz="900" dirty="0">
              <a:solidFill>
                <a:srgbClr val="FFFFFF"/>
              </a:solidFill>
              <a:latin typeface="Arial"/>
            </a:endParaRPr>
          </a:p>
        </p:txBody>
      </p:sp>
      <p:sp>
        <p:nvSpPr>
          <p:cNvPr id="5" name="Parallelogram 4"/>
          <p:cNvSpPr/>
          <p:nvPr/>
        </p:nvSpPr>
        <p:spPr>
          <a:xfrm>
            <a:off x="-15766" y="4567238"/>
            <a:ext cx="9159766" cy="919162"/>
          </a:xfrm>
          <a:prstGeom prst="parallelogram">
            <a:avLst>
              <a:gd name="adj" fmla="val 0"/>
            </a:avLst>
          </a:prstGeom>
          <a:solidFill>
            <a:srgbClr val="EAAA00"/>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6" name="Title 1"/>
          <p:cNvSpPr txBox="1">
            <a:spLocks/>
          </p:cNvSpPr>
          <p:nvPr/>
        </p:nvSpPr>
        <p:spPr>
          <a:xfrm>
            <a:off x="152400" y="4568825"/>
            <a:ext cx="8991600" cy="898525"/>
          </a:xfrm>
          <a:prstGeom prst="rect">
            <a:avLst/>
          </a:prstGeom>
        </p:spPr>
        <p:txBody>
          <a:bodyPr lIns="0" tIns="0" rIns="0" bIns="0" anchor="ctr"/>
          <a:lstStyle/>
          <a:p>
            <a:pPr algn="ctr">
              <a:defRPr/>
            </a:pPr>
            <a:r>
              <a:rPr lang="en-US" sz="4400" dirty="0">
                <a:solidFill>
                  <a:srgbClr val="FFFFFF"/>
                </a:solidFill>
                <a:latin typeface="Arial" pitchFamily="34" charset="0"/>
                <a:cs typeface="Arial" pitchFamily="34" charset="0"/>
              </a:rPr>
              <a:t>financial worries in retirement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9" name="TextBox 8"/>
          <p:cNvSpPr txBox="1"/>
          <p:nvPr/>
        </p:nvSpPr>
        <p:spPr>
          <a:xfrm>
            <a:off x="224723" y="281637"/>
            <a:ext cx="6583746" cy="467032"/>
          </a:xfrm>
          <a:prstGeom prst="rect">
            <a:avLst/>
          </a:prstGeom>
          <a:noFill/>
        </p:spPr>
        <p:txBody>
          <a:bodyPr wrap="square" lIns="0" tIns="0" rIns="0" bIns="0" rtlCol="0">
            <a:noAutofit/>
          </a:bodyPr>
          <a:lstStyle/>
          <a:p>
            <a:r>
              <a:rPr lang="en-US" sz="2800" b="1" dirty="0">
                <a:solidFill>
                  <a:srgbClr val="E87722"/>
                </a:solidFill>
                <a:latin typeface="Arial" panose="020B0604020202020204" pitchFamily="34" charset="0"/>
                <a:cs typeface="Arial" panose="020B0604020202020204" pitchFamily="34" charset="0"/>
              </a:rPr>
              <a:t>Health Savings Checkup</a:t>
            </a:r>
          </a:p>
        </p:txBody>
      </p:sp>
      <p:sp>
        <p:nvSpPr>
          <p:cNvPr id="14" name="TextBox 13"/>
          <p:cNvSpPr txBox="1"/>
          <p:nvPr/>
        </p:nvSpPr>
        <p:spPr>
          <a:xfrm>
            <a:off x="34159" y="6681026"/>
            <a:ext cx="5029311" cy="176973"/>
          </a:xfrm>
          <a:prstGeom prst="rect">
            <a:avLst/>
          </a:prstGeom>
          <a:noFill/>
        </p:spPr>
        <p:txBody>
          <a:bodyPr wrap="square" lIns="0" tIns="0" rIns="0" bIns="0" rtlCol="0" anchor="ctr">
            <a:noAutofit/>
          </a:bodyPr>
          <a:lstStyle/>
          <a:p>
            <a:pPr lvl="0">
              <a:defRPr/>
            </a:pPr>
            <a:r>
              <a:rPr lang="en-US" sz="700" kern="0" dirty="0" smtClean="0">
                <a:solidFill>
                  <a:schemeClr val="bg1">
                    <a:lumMod val="50000"/>
                  </a:schemeClr>
                </a:solidFill>
                <a:latin typeface="Arial"/>
                <a:cs typeface="Calibri Light"/>
              </a:rPr>
              <a:t>Source: https</a:t>
            </a:r>
            <a:r>
              <a:rPr lang="en-US" sz="700" kern="0" dirty="0">
                <a:solidFill>
                  <a:schemeClr val="bg1">
                    <a:lumMod val="50000"/>
                  </a:schemeClr>
                </a:solidFill>
                <a:latin typeface="Arial"/>
                <a:cs typeface="Calibri Light"/>
              </a:rPr>
              <a:t>://www.nationwide.com/about-us/120915-nf-healthcare-survey.jsp</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Tree>
    <p:extLst>
      <p:ext uri="{BB962C8B-B14F-4D97-AF65-F5344CB8AC3E}">
        <p14:creationId xmlns:p14="http://schemas.microsoft.com/office/powerpoint/2010/main" val="1049517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3" name="TextBox 2"/>
          <p:cNvSpPr txBox="1"/>
          <p:nvPr/>
        </p:nvSpPr>
        <p:spPr>
          <a:xfrm>
            <a:off x="384583" y="1553764"/>
            <a:ext cx="8304237" cy="303162"/>
          </a:xfrm>
          <a:prstGeom prst="rect">
            <a:avLst/>
          </a:prstGeom>
          <a:noFill/>
        </p:spPr>
        <p:txBody>
          <a:bodyPr wrap="square" lIns="0" tIns="0" rIns="0" bIns="0" rtlCol="0">
            <a:noAutofit/>
          </a:bodyPr>
          <a:lstStyle/>
          <a:p>
            <a:pPr algn="ctr">
              <a:spcAft>
                <a:spcPts val="600"/>
              </a:spcAft>
              <a:buSzPct val="75000"/>
            </a:pPr>
            <a:r>
              <a:rPr lang="en-US" sz="2800" b="1" dirty="0">
                <a:solidFill>
                  <a:srgbClr val="E87722"/>
                </a:solidFill>
                <a:latin typeface="Arial"/>
                <a:cs typeface="Calibri"/>
              </a:rPr>
              <a:t>Wondering if you’ve saved enough money for health care during retirement?</a:t>
            </a:r>
          </a:p>
        </p:txBody>
      </p:sp>
      <p:grpSp>
        <p:nvGrpSpPr>
          <p:cNvPr id="4" name="Group 3"/>
          <p:cNvGrpSpPr>
            <a:grpSpLocks/>
          </p:cNvGrpSpPr>
          <p:nvPr/>
        </p:nvGrpSpPr>
        <p:grpSpPr bwMode="auto">
          <a:xfrm>
            <a:off x="7877741" y="5890957"/>
            <a:ext cx="1318594" cy="884007"/>
            <a:chOff x="4404503" y="1100089"/>
            <a:chExt cx="5284874" cy="3567289"/>
          </a:xfrm>
          <a:effectLst>
            <a:glow rad="63500">
              <a:srgbClr val="FFFFFF">
                <a:satMod val="175000"/>
                <a:alpha val="40000"/>
              </a:srgbClr>
            </a:glow>
          </a:effectLst>
        </p:grpSpPr>
        <p:pic>
          <p:nvPicPr>
            <p:cNvPr id="5" name="Picture 3" descr="P:\UnitedHealthGroup\2012\26584_HealthAssets_Gfx_VIDEO\IMAGES\PNGs\DollarSquiggleIcon.png"/>
            <p:cNvPicPr>
              <a:picLocks noChangeAspect="1" noChangeArrowheads="1"/>
            </p:cNvPicPr>
            <p:nvPr/>
          </p:nvPicPr>
          <p:blipFill>
            <a:blip r:embed="rId4" cstate="print"/>
            <a:srcRect/>
            <a:stretch>
              <a:fillRect/>
            </a:stretch>
          </p:blipFill>
          <p:spPr bwMode="auto">
            <a:xfrm>
              <a:off x="4404503" y="1100089"/>
              <a:ext cx="5284874" cy="3567289"/>
            </a:xfrm>
            <a:prstGeom prst="rect">
              <a:avLst/>
            </a:prstGeom>
            <a:noFill/>
            <a:ln w="9525">
              <a:noFill/>
              <a:miter lim="800000"/>
              <a:headEnd/>
              <a:tailEnd/>
            </a:ln>
          </p:spPr>
        </p:pic>
        <p:pic>
          <p:nvPicPr>
            <p:cNvPr id="6" name="Picture 19" descr="DollSquigOnly.png"/>
            <p:cNvPicPr>
              <a:picLocks noChangeAspect="1"/>
            </p:cNvPicPr>
            <p:nvPr/>
          </p:nvPicPr>
          <p:blipFill>
            <a:blip r:embed="rId5" cstate="print"/>
            <a:srcRect t="-2914" r="-7819"/>
            <a:stretch>
              <a:fillRect/>
            </a:stretch>
          </p:blipFill>
          <p:spPr bwMode="auto">
            <a:xfrm>
              <a:off x="5847031" y="1895302"/>
              <a:ext cx="2515573" cy="1972888"/>
            </a:xfrm>
            <a:prstGeom prst="rect">
              <a:avLst/>
            </a:prstGeom>
            <a:noFill/>
            <a:ln w="9525">
              <a:noFill/>
              <a:miter lim="800000"/>
              <a:headEnd/>
              <a:tailEnd/>
            </a:ln>
          </p:spPr>
        </p:pic>
      </p:gr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0679" y="2781141"/>
            <a:ext cx="4812047" cy="3296367"/>
          </a:xfrm>
          <a:prstGeom prst="rect">
            <a:avLst/>
          </a:prstGeom>
          <a:ln>
            <a:solidFill>
              <a:srgbClr val="63666A"/>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24723" y="281637"/>
            <a:ext cx="6583746" cy="467032"/>
          </a:xfrm>
          <a:prstGeom prst="rect">
            <a:avLst/>
          </a:prstGeom>
          <a:noFill/>
        </p:spPr>
        <p:txBody>
          <a:bodyPr wrap="square" lIns="0" tIns="0" rIns="0" bIns="0" rtlCol="0">
            <a:noAutofit/>
          </a:bodyPr>
          <a:lstStyle/>
          <a:p>
            <a:r>
              <a:rPr lang="en-US" sz="2800" b="1" dirty="0">
                <a:solidFill>
                  <a:srgbClr val="E87722"/>
                </a:solidFill>
                <a:latin typeface="Arial" panose="020B0604020202020204" pitchFamily="34" charset="0"/>
                <a:cs typeface="Arial" panose="020B0604020202020204" pitchFamily="34" charset="0"/>
              </a:rPr>
              <a:t>Health Savings Checkup</a:t>
            </a:r>
          </a:p>
        </p:txBody>
      </p:sp>
    </p:spTree>
    <p:extLst>
      <p:ext uri="{BB962C8B-B14F-4D97-AF65-F5344CB8AC3E}">
        <p14:creationId xmlns:p14="http://schemas.microsoft.com/office/powerpoint/2010/main" val="2844797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3" name="Rectangle 2"/>
          <p:cNvSpPr/>
          <p:nvPr/>
        </p:nvSpPr>
        <p:spPr bwMode="auto">
          <a:xfrm>
            <a:off x="1729673" y="1539355"/>
            <a:ext cx="7434082" cy="931863"/>
          </a:xfrm>
          <a:prstGeom prst="rect">
            <a:avLst/>
          </a:prstGeom>
          <a:solidFill>
            <a:srgbClr val="EAAA00"/>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4" name="Group 3"/>
          <p:cNvGrpSpPr/>
          <p:nvPr/>
        </p:nvGrpSpPr>
        <p:grpSpPr>
          <a:xfrm>
            <a:off x="446644" y="1243012"/>
            <a:ext cx="1504950" cy="1506538"/>
            <a:chOff x="6669088" y="1238250"/>
            <a:chExt cx="1504950" cy="1506538"/>
          </a:xfrm>
        </p:grpSpPr>
        <p:sp>
          <p:nvSpPr>
            <p:cNvPr id="5" name="Oval 4"/>
            <p:cNvSpPr/>
            <p:nvPr/>
          </p:nvSpPr>
          <p:spPr bwMode="auto">
            <a:xfrm>
              <a:off x="6669088" y="1238250"/>
              <a:ext cx="1504950" cy="1506538"/>
            </a:xfrm>
            <a:prstGeom prst="ellipse">
              <a:avLst/>
            </a:prstGeom>
            <a:solidFill>
              <a:srgbClr val="F2A900"/>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6" name="Oval 5"/>
            <p:cNvSpPr/>
            <p:nvPr/>
          </p:nvSpPr>
          <p:spPr bwMode="auto">
            <a:xfrm>
              <a:off x="6718300" y="1287463"/>
              <a:ext cx="1406525" cy="1408112"/>
            </a:xfrm>
            <a:prstGeom prst="ellipse">
              <a:avLst/>
            </a:prstGeom>
            <a:solidFill>
              <a:srgbClr val="FFFFFF"/>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ectangle 6"/>
          <p:cNvSpPr/>
          <p:nvPr/>
        </p:nvSpPr>
        <p:spPr bwMode="auto">
          <a:xfrm>
            <a:off x="1712976" y="3148932"/>
            <a:ext cx="7431024" cy="930275"/>
          </a:xfrm>
          <a:prstGeom prst="rect">
            <a:avLst/>
          </a:prstGeom>
          <a:solidFill>
            <a:srgbClr val="E87722"/>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angle 7"/>
          <p:cNvSpPr/>
          <p:nvPr/>
        </p:nvSpPr>
        <p:spPr bwMode="auto">
          <a:xfrm>
            <a:off x="1712976" y="4788498"/>
            <a:ext cx="7431024" cy="930275"/>
          </a:xfrm>
          <a:prstGeom prst="rect">
            <a:avLst/>
          </a:prstGeom>
          <a:solidFill>
            <a:srgbClr val="63666A"/>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p:cNvSpPr>
            <a:spLocks noChangeArrowheads="1"/>
          </p:cNvSpPr>
          <p:nvPr/>
        </p:nvSpPr>
        <p:spPr bwMode="auto">
          <a:xfrm>
            <a:off x="1970644" y="1765448"/>
            <a:ext cx="5553075" cy="461665"/>
          </a:xfrm>
          <a:prstGeom prst="rect">
            <a:avLst/>
          </a:prstGeom>
          <a:noFill/>
          <a:ln w="9525">
            <a:noFill/>
            <a:miter lim="800000"/>
            <a:headEnd/>
            <a:tailEnd/>
          </a:ln>
        </p:spPr>
        <p:txBody>
          <a:bodyPr>
            <a:spAutoFit/>
          </a:bodyPr>
          <a:lstStyle/>
          <a:p>
            <a:pPr>
              <a:defRPr/>
            </a:pPr>
            <a:r>
              <a:rPr lang="en-US" sz="2400" dirty="0">
                <a:solidFill>
                  <a:srgbClr val="FFFFFF"/>
                </a:solidFill>
                <a:latin typeface="Arial"/>
              </a:rPr>
              <a:t>Your potential health care costs</a:t>
            </a:r>
          </a:p>
        </p:txBody>
      </p:sp>
      <p:sp>
        <p:nvSpPr>
          <p:cNvPr id="10" name="Rectangle 9"/>
          <p:cNvSpPr>
            <a:spLocks noChangeArrowheads="1"/>
          </p:cNvSpPr>
          <p:nvPr/>
        </p:nvSpPr>
        <p:spPr bwMode="auto">
          <a:xfrm>
            <a:off x="2025750" y="3383236"/>
            <a:ext cx="6226175" cy="461665"/>
          </a:xfrm>
          <a:prstGeom prst="rect">
            <a:avLst/>
          </a:prstGeom>
          <a:noFill/>
          <a:ln w="9525">
            <a:noFill/>
            <a:miter lim="800000"/>
            <a:headEnd/>
            <a:tailEnd/>
          </a:ln>
        </p:spPr>
        <p:txBody>
          <a:bodyPr>
            <a:spAutoFit/>
          </a:bodyPr>
          <a:lstStyle/>
          <a:p>
            <a:pPr>
              <a:defRPr/>
            </a:pPr>
            <a:r>
              <a:rPr lang="en-US" sz="2400" dirty="0">
                <a:solidFill>
                  <a:srgbClr val="FFFFFF"/>
                </a:solidFill>
                <a:latin typeface="Arial"/>
              </a:rPr>
              <a:t>Personalized Action Plan</a:t>
            </a:r>
          </a:p>
        </p:txBody>
      </p:sp>
      <p:sp>
        <p:nvSpPr>
          <p:cNvPr id="11" name="Rectangle 10"/>
          <p:cNvSpPr>
            <a:spLocks noChangeArrowheads="1"/>
          </p:cNvSpPr>
          <p:nvPr/>
        </p:nvSpPr>
        <p:spPr bwMode="auto">
          <a:xfrm>
            <a:off x="1951594" y="5022802"/>
            <a:ext cx="7192406" cy="461665"/>
          </a:xfrm>
          <a:prstGeom prst="rect">
            <a:avLst/>
          </a:prstGeom>
          <a:noFill/>
          <a:ln w="9525">
            <a:noFill/>
            <a:miter lim="800000"/>
            <a:headEnd/>
            <a:tailEnd/>
          </a:ln>
        </p:spPr>
        <p:txBody>
          <a:bodyPr wrap="square">
            <a:spAutoFit/>
          </a:bodyPr>
          <a:lstStyle/>
          <a:p>
            <a:pPr>
              <a:defRPr/>
            </a:pPr>
            <a:r>
              <a:rPr lang="en-US" sz="2400" dirty="0">
                <a:solidFill>
                  <a:srgbClr val="FFFFFF"/>
                </a:solidFill>
                <a:latin typeface="Arial"/>
              </a:rPr>
              <a:t>Save for and </a:t>
            </a:r>
            <a:r>
              <a:rPr lang="en-US" sz="2400" dirty="0" smtClean="0">
                <a:solidFill>
                  <a:srgbClr val="FFFFFF"/>
                </a:solidFill>
                <a:latin typeface="Arial"/>
              </a:rPr>
              <a:t>help lower </a:t>
            </a:r>
            <a:r>
              <a:rPr lang="en-US" sz="2400" dirty="0">
                <a:solidFill>
                  <a:srgbClr val="FFFFFF"/>
                </a:solidFill>
                <a:latin typeface="Arial"/>
              </a:rPr>
              <a:t>future health care costs</a:t>
            </a:r>
          </a:p>
        </p:txBody>
      </p:sp>
      <p:pic>
        <p:nvPicPr>
          <p:cNvPr id="12" name="Picture 2" descr="C:\Users\mspauld1\AppData\Local\Microsoft\Windows\Temporary Internet Files\Content.IE5\RPQ4UBI8\507px-Check_mark_23x20_02.svg[1].png"/>
          <p:cNvPicPr>
            <a:picLocks noChangeAspect="1" noChangeArrowheads="1"/>
          </p:cNvPicPr>
          <p:nvPr/>
        </p:nvPicPr>
        <p:blipFill>
          <a:blip r:embed="rId4" cstate="print">
            <a:duotone>
              <a:srgbClr val="F2A90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0321" y="1585557"/>
            <a:ext cx="857595" cy="81192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446644" y="2860800"/>
            <a:ext cx="1504950" cy="1506538"/>
            <a:chOff x="6669088" y="1238250"/>
            <a:chExt cx="1504950" cy="1506538"/>
          </a:xfrm>
        </p:grpSpPr>
        <p:sp>
          <p:nvSpPr>
            <p:cNvPr id="14" name="Oval 13"/>
            <p:cNvSpPr/>
            <p:nvPr/>
          </p:nvSpPr>
          <p:spPr bwMode="auto">
            <a:xfrm>
              <a:off x="6669088" y="1238250"/>
              <a:ext cx="1504950" cy="1506538"/>
            </a:xfrm>
            <a:prstGeom prst="ellipse">
              <a:avLst/>
            </a:prstGeom>
            <a:solidFill>
              <a:srgbClr val="E87722"/>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14"/>
            <p:cNvSpPr/>
            <p:nvPr/>
          </p:nvSpPr>
          <p:spPr bwMode="auto">
            <a:xfrm>
              <a:off x="6718300" y="1287463"/>
              <a:ext cx="1406525" cy="1408112"/>
            </a:xfrm>
            <a:prstGeom prst="ellipse">
              <a:avLst/>
            </a:prstGeom>
            <a:solidFill>
              <a:srgbClr val="FFFFFF"/>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16" name="Group 15"/>
          <p:cNvGrpSpPr/>
          <p:nvPr/>
        </p:nvGrpSpPr>
        <p:grpSpPr>
          <a:xfrm>
            <a:off x="446643" y="4549579"/>
            <a:ext cx="1504950" cy="1506538"/>
            <a:chOff x="6669088" y="1238250"/>
            <a:chExt cx="1504950" cy="1506538"/>
          </a:xfrm>
        </p:grpSpPr>
        <p:sp>
          <p:nvSpPr>
            <p:cNvPr id="17" name="Oval 16"/>
            <p:cNvSpPr/>
            <p:nvPr/>
          </p:nvSpPr>
          <p:spPr bwMode="auto">
            <a:xfrm>
              <a:off x="6669088" y="1238250"/>
              <a:ext cx="1504950" cy="1506538"/>
            </a:xfrm>
            <a:prstGeom prst="ellipse">
              <a:avLst/>
            </a:prstGeom>
            <a:solidFill>
              <a:srgbClr val="63666A"/>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17"/>
            <p:cNvSpPr/>
            <p:nvPr/>
          </p:nvSpPr>
          <p:spPr bwMode="auto">
            <a:xfrm>
              <a:off x="6716387" y="1287463"/>
              <a:ext cx="1406525" cy="1408112"/>
            </a:xfrm>
            <a:prstGeom prst="ellipse">
              <a:avLst/>
            </a:prstGeom>
            <a:solidFill>
              <a:srgbClr val="FFFFFF"/>
            </a:solidFill>
            <a:ln w="25400" cap="flat" cmpd="sng" algn="ctr">
              <a:noFill/>
              <a:prstDash val="solid"/>
            </a:ln>
            <a:effectLst/>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grpSp>
      <p:pic>
        <p:nvPicPr>
          <p:cNvPr id="19" name="Picture 2" descr="C:\Users\mspauld1\AppData\Local\Microsoft\Windows\Temporary Internet Files\Content.IE5\RPQ4UBI8\507px-Check_mark_23x20_02.svg[1].png"/>
          <p:cNvPicPr>
            <a:picLocks noChangeAspect="1" noChangeArrowheads="1"/>
          </p:cNvPicPr>
          <p:nvPr/>
        </p:nvPicPr>
        <p:blipFill>
          <a:blip r:embed="rId4" cstate="print">
            <a:duotone>
              <a:srgbClr val="E8772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3168" y="3208107"/>
            <a:ext cx="857595" cy="8119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spauld1\AppData\Local\Microsoft\Windows\Temporary Internet Files\Content.IE5\RPQ4UBI8\507px-Check_mark_23x20_02.svg[1].png"/>
          <p:cNvPicPr>
            <a:picLocks noChangeAspect="1" noChangeArrowheads="1"/>
          </p:cNvPicPr>
          <p:nvPr/>
        </p:nvPicPr>
        <p:blipFill>
          <a:blip r:embed="rId4" cstate="print">
            <a:duotone>
              <a:srgbClr val="5356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68406" y="4906849"/>
            <a:ext cx="857595" cy="81192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4723" y="281637"/>
            <a:ext cx="6583746" cy="467032"/>
          </a:xfrm>
          <a:prstGeom prst="rect">
            <a:avLst/>
          </a:prstGeom>
          <a:noFill/>
        </p:spPr>
        <p:txBody>
          <a:bodyPr wrap="square" lIns="0" tIns="0" rIns="0" bIns="0" rtlCol="0">
            <a:noAutofit/>
          </a:bodyPr>
          <a:lstStyle/>
          <a:p>
            <a:r>
              <a:rPr lang="en-US" sz="2800" b="1" dirty="0">
                <a:solidFill>
                  <a:srgbClr val="E87722"/>
                </a:solidFill>
                <a:latin typeface="Arial" panose="020B0604020202020204" pitchFamily="34" charset="0"/>
                <a:cs typeface="Arial" panose="020B0604020202020204" pitchFamily="34" charset="0"/>
              </a:rPr>
              <a:t>Health Savings Checkup</a:t>
            </a:r>
          </a:p>
        </p:txBody>
      </p:sp>
    </p:spTree>
    <p:extLst>
      <p:ext uri="{BB962C8B-B14F-4D97-AF65-F5344CB8AC3E}">
        <p14:creationId xmlns:p14="http://schemas.microsoft.com/office/powerpoint/2010/main" val="2118366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270007"/>
            <a:ext cx="7848600" cy="1056364"/>
          </a:xfrm>
          <a:prstGeom prst="rect">
            <a:avLst/>
          </a:prstGeom>
          <a:noFill/>
        </p:spPr>
        <p:txBody>
          <a:bodyPr wrap="square" lIns="0" tIns="0" rIns="0" bIns="0" rtlCol="0">
            <a:noAutofit/>
          </a:bodyPr>
          <a:lstStyle/>
          <a:p>
            <a:pPr defTabSz="457200">
              <a:spcAft>
                <a:spcPts val="1200"/>
              </a:spcAft>
              <a:buSzPct val="75000"/>
            </a:pPr>
            <a:r>
              <a:rPr lang="en-US" b="1" dirty="0">
                <a:solidFill>
                  <a:srgbClr val="E87722"/>
                </a:solidFill>
                <a:latin typeface="Arial"/>
                <a:cs typeface="Calibri"/>
              </a:rPr>
              <a:t>1.	When am I eligible to invest my HSA dollars in mutual funds?</a:t>
            </a:r>
          </a:p>
          <a:p>
            <a:pPr marL="1371600" lvl="2" indent="-274320" defTabSz="457200">
              <a:spcAft>
                <a:spcPts val="1200"/>
              </a:spcAft>
              <a:buSzPct val="75000"/>
              <a:buFont typeface="+mj-lt"/>
              <a:buAutoNum type="alphaLcPeriod"/>
            </a:pPr>
            <a:r>
              <a:rPr lang="en-US" sz="1600" dirty="0">
                <a:solidFill>
                  <a:srgbClr val="53565A"/>
                </a:solidFill>
                <a:latin typeface="Arial"/>
                <a:cs typeface="Calibri"/>
              </a:rPr>
              <a:t>When my HSA balance meets the minimum investment threshold</a:t>
            </a:r>
          </a:p>
          <a:p>
            <a:pPr marL="1371600" lvl="2" indent="-274320" defTabSz="457200">
              <a:spcAft>
                <a:spcPts val="1200"/>
              </a:spcAft>
              <a:buSzPct val="75000"/>
              <a:buFont typeface="+mj-lt"/>
              <a:buAutoNum type="alphaLcPeriod"/>
            </a:pPr>
            <a:r>
              <a:rPr lang="en-US" sz="1600" dirty="0">
                <a:solidFill>
                  <a:srgbClr val="53565A"/>
                </a:solidFill>
                <a:latin typeface="Arial"/>
                <a:cs typeface="Calibri"/>
              </a:rPr>
              <a:t>There are no eligibility requirements </a:t>
            </a:r>
          </a:p>
        </p:txBody>
      </p:sp>
      <p:sp>
        <p:nvSpPr>
          <p:cNvPr id="6" name="TextBox 5"/>
          <p:cNvSpPr txBox="1"/>
          <p:nvPr/>
        </p:nvSpPr>
        <p:spPr>
          <a:xfrm>
            <a:off x="838200" y="4018681"/>
            <a:ext cx="7391400" cy="858119"/>
          </a:xfrm>
          <a:prstGeom prst="rect">
            <a:avLst/>
          </a:prstGeom>
          <a:noFill/>
        </p:spPr>
        <p:txBody>
          <a:bodyPr wrap="square" lIns="0" tIns="0" rIns="0" bIns="0" rtlCol="0">
            <a:noAutofit/>
          </a:bodyPr>
          <a:lstStyle/>
          <a:p>
            <a:pPr defTabSz="457200">
              <a:spcAft>
                <a:spcPts val="1200"/>
              </a:spcAft>
              <a:buSzPct val="75000"/>
            </a:pPr>
            <a:r>
              <a:rPr lang="en-US" b="1" dirty="0">
                <a:solidFill>
                  <a:srgbClr val="E87722"/>
                </a:solidFill>
                <a:latin typeface="Arial"/>
                <a:cs typeface="Calibri"/>
              </a:rPr>
              <a:t>2.	Do I pay taxes on money I earn in an HSA </a:t>
            </a:r>
            <a:r>
              <a:rPr lang="en-US" b="1" dirty="0" smtClean="0">
                <a:solidFill>
                  <a:srgbClr val="E87722"/>
                </a:solidFill>
                <a:latin typeface="Arial"/>
                <a:cs typeface="Calibri"/>
              </a:rPr>
              <a:t>investment account</a:t>
            </a:r>
            <a:r>
              <a:rPr lang="en-US" b="1" dirty="0">
                <a:solidFill>
                  <a:srgbClr val="E87722"/>
                </a:solidFill>
                <a:latin typeface="Arial"/>
                <a:cs typeface="Calibri"/>
              </a:rPr>
              <a:t>?</a:t>
            </a:r>
          </a:p>
          <a:p>
            <a:pPr marL="1371600" lvl="2" indent="-274320" defTabSz="457200">
              <a:spcAft>
                <a:spcPts val="1200"/>
              </a:spcAft>
              <a:buSzPct val="75000"/>
              <a:buFont typeface="+mj-lt"/>
              <a:buAutoNum type="alphaLcPeriod"/>
            </a:pPr>
            <a:r>
              <a:rPr lang="en-US" sz="1600" dirty="0" smtClean="0">
                <a:solidFill>
                  <a:srgbClr val="53565A"/>
                </a:solidFill>
                <a:latin typeface="Arial"/>
                <a:cs typeface="Calibri"/>
              </a:rPr>
              <a:t>Yes, taxes </a:t>
            </a:r>
            <a:r>
              <a:rPr lang="en-US" sz="1600" dirty="0">
                <a:solidFill>
                  <a:srgbClr val="53565A"/>
                </a:solidFill>
                <a:latin typeface="Arial"/>
                <a:cs typeface="Calibri"/>
              </a:rPr>
              <a:t>are </a:t>
            </a:r>
            <a:r>
              <a:rPr lang="en-US" sz="1600" dirty="0" smtClean="0">
                <a:solidFill>
                  <a:srgbClr val="53565A"/>
                </a:solidFill>
                <a:latin typeface="Arial"/>
                <a:cs typeface="Calibri"/>
              </a:rPr>
              <a:t>charged </a:t>
            </a:r>
            <a:r>
              <a:rPr lang="en-US" sz="1600" dirty="0">
                <a:solidFill>
                  <a:srgbClr val="53565A"/>
                </a:solidFill>
                <a:latin typeface="Arial"/>
                <a:cs typeface="Calibri"/>
              </a:rPr>
              <a:t>on investment earnings</a:t>
            </a:r>
          </a:p>
          <a:p>
            <a:pPr marL="1371600" lvl="2" indent="-274320" defTabSz="457200">
              <a:spcAft>
                <a:spcPts val="1200"/>
              </a:spcAft>
              <a:buSzPct val="75000"/>
              <a:buFont typeface="+mj-lt"/>
              <a:buAutoNum type="alphaLcPeriod"/>
            </a:pPr>
            <a:r>
              <a:rPr lang="en-US" sz="1600" dirty="0" smtClean="0">
                <a:solidFill>
                  <a:srgbClr val="53565A"/>
                </a:solidFill>
                <a:latin typeface="Arial"/>
                <a:cs typeface="Calibri"/>
              </a:rPr>
              <a:t>No, investment </a:t>
            </a:r>
            <a:r>
              <a:rPr lang="en-US" sz="1600" dirty="0">
                <a:solidFill>
                  <a:srgbClr val="53565A"/>
                </a:solidFill>
                <a:latin typeface="Arial"/>
                <a:cs typeface="Calibri"/>
              </a:rPr>
              <a:t>earnings are tax </a:t>
            </a:r>
            <a:r>
              <a:rPr lang="en-US" sz="1600" dirty="0" smtClean="0">
                <a:solidFill>
                  <a:srgbClr val="53565A"/>
                </a:solidFill>
                <a:latin typeface="Arial"/>
                <a:cs typeface="Calibri"/>
              </a:rPr>
              <a:t>free</a:t>
            </a:r>
            <a:endParaRPr lang="en-US" sz="1600" dirty="0">
              <a:solidFill>
                <a:srgbClr val="53565A"/>
              </a:solidFill>
              <a:latin typeface="Arial"/>
              <a:cs typeface="Calibri"/>
            </a:endParaRPr>
          </a:p>
        </p:txBody>
      </p:sp>
      <p:sp>
        <p:nvSpPr>
          <p:cNvPr id="7" name="TextBox 6"/>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Quick quiz</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grpSp>
        <p:nvGrpSpPr>
          <p:cNvPr id="9" name="Group 8"/>
          <p:cNvGrpSpPr/>
          <p:nvPr/>
        </p:nvGrpSpPr>
        <p:grpSpPr>
          <a:xfrm>
            <a:off x="2043806" y="6553200"/>
            <a:ext cx="5029311" cy="353946"/>
            <a:chOff x="2161244" y="5911307"/>
            <a:chExt cx="5029311" cy="353946"/>
          </a:xfrm>
        </p:grpSpPr>
        <p:sp>
          <p:nvSpPr>
            <p:cNvPr id="10" name="TextBox 9"/>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1" name="Rounded Rectangle 10"/>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301580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3" name="Parallelogram 2"/>
          <p:cNvSpPr/>
          <p:nvPr/>
        </p:nvSpPr>
        <p:spPr>
          <a:xfrm>
            <a:off x="-70361" y="2057400"/>
            <a:ext cx="7173913" cy="3340013"/>
          </a:xfrm>
          <a:prstGeom prst="parallelogram">
            <a:avLst>
              <a:gd name="adj" fmla="val 0"/>
            </a:avLst>
          </a:prstGeom>
          <a:solidFill>
            <a:srgbClr val="E87722"/>
          </a:solidFill>
          <a:ln w="25400" cap="flat" cmpd="sng" algn="ctr">
            <a:noFill/>
            <a:prstDash val="solid"/>
          </a:ln>
          <a:effectLst/>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Title 1"/>
          <p:cNvSpPr txBox="1">
            <a:spLocks/>
          </p:cNvSpPr>
          <p:nvPr/>
        </p:nvSpPr>
        <p:spPr>
          <a:xfrm>
            <a:off x="354494" y="2213062"/>
            <a:ext cx="5131906" cy="3120938"/>
          </a:xfrm>
          <a:prstGeom prst="rect">
            <a:avLst/>
          </a:prstGeom>
        </p:spPr>
        <p:txBody>
          <a:bodyPr lIns="0" tIns="0" rIns="0" bIns="0" anchor="ctr"/>
          <a:lstStyle/>
          <a:p>
            <a:pPr>
              <a:defRPr/>
            </a:pPr>
            <a:r>
              <a:rPr lang="en-US" sz="2000" b="1" dirty="0" smtClean="0">
                <a:solidFill>
                  <a:srgbClr val="FFFFFF"/>
                </a:solidFill>
                <a:latin typeface="Arial" pitchFamily="34" charset="0"/>
                <a:cs typeface="Arial" pitchFamily="34" charset="0"/>
              </a:rPr>
              <a:t>Visit myCDH.optum.com</a:t>
            </a:r>
          </a:p>
          <a:p>
            <a:pPr>
              <a:defRPr/>
            </a:pPr>
            <a:endParaRPr lang="en-US" sz="2000" b="1" dirty="0">
              <a:solidFill>
                <a:srgbClr val="FFFFFF"/>
              </a:solidFill>
              <a:latin typeface="Arial" pitchFamily="34" charset="0"/>
              <a:cs typeface="Arial" pitchFamily="34" charset="0"/>
            </a:endParaRPr>
          </a:p>
          <a:p>
            <a:pPr>
              <a:defRPr/>
            </a:pPr>
            <a:r>
              <a:rPr lang="en-US" sz="2000" b="1" dirty="0" smtClean="0">
                <a:solidFill>
                  <a:srgbClr val="FFFFFF"/>
                </a:solidFill>
                <a:latin typeface="Arial" pitchFamily="34" charset="0"/>
                <a:cs typeface="Arial" pitchFamily="34" charset="0"/>
              </a:rPr>
              <a:t>Click “Health care </a:t>
            </a:r>
            <a:r>
              <a:rPr lang="en-US" sz="2000" b="1" dirty="0">
                <a:solidFill>
                  <a:srgbClr val="FFFFFF"/>
                </a:solidFill>
                <a:latin typeface="Arial" pitchFamily="34" charset="0"/>
                <a:cs typeface="Arial" pitchFamily="34" charset="0"/>
              </a:rPr>
              <a:t>t</a:t>
            </a:r>
            <a:r>
              <a:rPr lang="en-US" sz="2000" b="1" dirty="0" smtClean="0">
                <a:solidFill>
                  <a:srgbClr val="FFFFFF"/>
                </a:solidFill>
                <a:latin typeface="Arial" pitchFamily="34" charset="0"/>
                <a:cs typeface="Arial" pitchFamily="34" charset="0"/>
              </a:rPr>
              <a:t>oolbox”</a:t>
            </a:r>
          </a:p>
          <a:p>
            <a:pPr>
              <a:defRPr/>
            </a:pPr>
            <a:endParaRPr lang="en-US" sz="2000" b="1" dirty="0">
              <a:solidFill>
                <a:srgbClr val="FFFFFF"/>
              </a:solidFill>
              <a:latin typeface="Arial" pitchFamily="34" charset="0"/>
              <a:cs typeface="Arial" pitchFamily="34" charset="0"/>
            </a:endParaRPr>
          </a:p>
          <a:p>
            <a:pPr>
              <a:defRPr/>
            </a:pPr>
            <a:r>
              <a:rPr lang="en-US" sz="2000" b="1" dirty="0" smtClean="0">
                <a:solidFill>
                  <a:srgbClr val="FFFFFF"/>
                </a:solidFill>
                <a:latin typeface="Arial" pitchFamily="34" charset="0"/>
                <a:cs typeface="Arial" pitchFamily="34" charset="0"/>
              </a:rPr>
              <a:t>Scroll to the bottom of the page</a:t>
            </a:r>
          </a:p>
          <a:p>
            <a:pPr>
              <a:defRPr/>
            </a:pPr>
            <a:endParaRPr lang="en-US" sz="2000" b="1" dirty="0">
              <a:solidFill>
                <a:srgbClr val="FFFFFF"/>
              </a:solidFill>
              <a:latin typeface="Arial" pitchFamily="34" charset="0"/>
              <a:cs typeface="Arial" pitchFamily="34" charset="0"/>
            </a:endParaRPr>
          </a:p>
          <a:p>
            <a:pPr>
              <a:defRPr/>
            </a:pPr>
            <a:r>
              <a:rPr lang="en-US" sz="2000" b="1" dirty="0" smtClean="0">
                <a:solidFill>
                  <a:srgbClr val="FFFFFF"/>
                </a:solidFill>
                <a:latin typeface="Arial" pitchFamily="34" charset="0"/>
                <a:cs typeface="Arial" pitchFamily="34" charset="0"/>
              </a:rPr>
              <a:t>Click “Learn more” under Health Savings Checkup </a:t>
            </a:r>
            <a:endParaRPr lang="en-US" sz="2000" b="1" dirty="0">
              <a:solidFill>
                <a:srgbClr val="FFFFFF"/>
              </a:solidFill>
              <a:latin typeface="Arial" pitchFamily="34" charset="0"/>
              <a:cs typeface="Arial" pitchFamily="34" charset="0"/>
            </a:endParaRPr>
          </a:p>
        </p:txBody>
      </p:sp>
      <p:grpSp>
        <p:nvGrpSpPr>
          <p:cNvPr id="10" name="Group 9"/>
          <p:cNvGrpSpPr>
            <a:grpSpLocks/>
          </p:cNvGrpSpPr>
          <p:nvPr/>
        </p:nvGrpSpPr>
        <p:grpSpPr bwMode="auto">
          <a:xfrm>
            <a:off x="4274682" y="1781175"/>
            <a:ext cx="5826125" cy="3933825"/>
            <a:chOff x="4404503" y="1100089"/>
            <a:chExt cx="5284874" cy="3567289"/>
          </a:xfrm>
          <a:effectLst>
            <a:glow rad="317500">
              <a:srgbClr val="63666A">
                <a:alpha val="40000"/>
              </a:srgbClr>
            </a:glow>
          </a:effectLst>
        </p:grpSpPr>
        <p:pic>
          <p:nvPicPr>
            <p:cNvPr id="11" name="Picture 3" descr="P:\UnitedHealthGroup\2012\26584_HealthAssets_Gfx_VIDEO\IMAGES\PNGs\DollarSquiggleIcon.png"/>
            <p:cNvPicPr>
              <a:picLocks noChangeAspect="1" noChangeArrowheads="1"/>
            </p:cNvPicPr>
            <p:nvPr/>
          </p:nvPicPr>
          <p:blipFill>
            <a:blip r:embed="rId4" cstate="print"/>
            <a:srcRect/>
            <a:stretch>
              <a:fillRect/>
            </a:stretch>
          </p:blipFill>
          <p:spPr bwMode="auto">
            <a:xfrm>
              <a:off x="4404503" y="1100089"/>
              <a:ext cx="5284874" cy="3567289"/>
            </a:xfrm>
            <a:prstGeom prst="rect">
              <a:avLst/>
            </a:prstGeom>
            <a:noFill/>
            <a:ln w="9525">
              <a:noFill/>
              <a:miter lim="800000"/>
              <a:headEnd/>
              <a:tailEnd/>
            </a:ln>
          </p:spPr>
        </p:pic>
        <p:pic>
          <p:nvPicPr>
            <p:cNvPr id="12" name="Picture 11" descr="DollSquigOnly.png"/>
            <p:cNvPicPr>
              <a:picLocks noChangeAspect="1"/>
            </p:cNvPicPr>
            <p:nvPr/>
          </p:nvPicPr>
          <p:blipFill>
            <a:blip r:embed="rId5" cstate="print"/>
            <a:srcRect t="-2914" r="-7819"/>
            <a:stretch>
              <a:fillRect/>
            </a:stretch>
          </p:blipFill>
          <p:spPr bwMode="auto">
            <a:xfrm>
              <a:off x="5847031" y="1895302"/>
              <a:ext cx="2515573" cy="1972888"/>
            </a:xfrm>
            <a:prstGeom prst="rect">
              <a:avLst/>
            </a:prstGeom>
            <a:noFill/>
            <a:ln w="9525">
              <a:noFill/>
              <a:miter lim="800000"/>
              <a:headEnd/>
              <a:tailEnd/>
            </a:ln>
          </p:spPr>
        </p:pic>
      </p:grpSp>
      <p:sp>
        <p:nvSpPr>
          <p:cNvPr id="13" name="TextBox 12"/>
          <p:cNvSpPr txBox="1"/>
          <p:nvPr/>
        </p:nvSpPr>
        <p:spPr>
          <a:xfrm>
            <a:off x="224723" y="281637"/>
            <a:ext cx="6583746" cy="467032"/>
          </a:xfrm>
          <a:prstGeom prst="rect">
            <a:avLst/>
          </a:prstGeom>
          <a:noFill/>
        </p:spPr>
        <p:txBody>
          <a:bodyPr wrap="square" lIns="0" tIns="0" rIns="0" bIns="0" rtlCol="0">
            <a:noAutofit/>
          </a:bodyPr>
          <a:lstStyle/>
          <a:p>
            <a:r>
              <a:rPr lang="en-US" sz="2800" b="1" dirty="0">
                <a:solidFill>
                  <a:srgbClr val="E87722"/>
                </a:solidFill>
                <a:latin typeface="Arial" panose="020B0604020202020204" pitchFamily="34" charset="0"/>
                <a:cs typeface="Arial" panose="020B0604020202020204" pitchFamily="34" charset="0"/>
              </a:rPr>
              <a:t>Health Savings Checkup</a:t>
            </a:r>
          </a:p>
        </p:txBody>
      </p:sp>
    </p:spTree>
    <p:extLst>
      <p:ext uri="{BB962C8B-B14F-4D97-AF65-F5344CB8AC3E}">
        <p14:creationId xmlns:p14="http://schemas.microsoft.com/office/powerpoint/2010/main" val="2947325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55" name="TextBox 54"/>
          <p:cNvSpPr txBox="1"/>
          <p:nvPr/>
        </p:nvSpPr>
        <p:spPr>
          <a:xfrm>
            <a:off x="224723" y="281637"/>
            <a:ext cx="6583746" cy="467032"/>
          </a:xfrm>
          <a:prstGeom prst="rect">
            <a:avLst/>
          </a:prstGeom>
          <a:noFill/>
        </p:spPr>
        <p:txBody>
          <a:bodyPr wrap="square" lIns="0" tIns="0" rIns="0" bIns="0" rtlCol="0">
            <a:noAutofit/>
          </a:bodyPr>
          <a:lstStyle/>
          <a:p>
            <a:r>
              <a:rPr lang="en-US" sz="2800" b="1" dirty="0">
                <a:solidFill>
                  <a:srgbClr val="E87722"/>
                </a:solidFill>
                <a:latin typeface="Arial"/>
                <a:cs typeface="Calibri"/>
              </a:rPr>
              <a:t>Summary</a:t>
            </a:r>
          </a:p>
        </p:txBody>
      </p:sp>
      <p:sp>
        <p:nvSpPr>
          <p:cNvPr id="16" name="TextBox 15"/>
          <p:cNvSpPr txBox="1"/>
          <p:nvPr/>
        </p:nvSpPr>
        <p:spPr>
          <a:xfrm>
            <a:off x="674490" y="1447800"/>
            <a:ext cx="7799476" cy="3665676"/>
          </a:xfrm>
          <a:prstGeom prst="rect">
            <a:avLst/>
          </a:prstGeom>
          <a:noFill/>
        </p:spPr>
        <p:txBody>
          <a:bodyPr wrap="square" lIns="0" tIns="0" rIns="0" bIns="0" rtlCol="0">
            <a:noAutofit/>
          </a:bodyPr>
          <a:lstStyle>
            <a:defPPr>
              <a:defRPr lang="en-US"/>
            </a:defPPr>
            <a:lvl1pPr marL="457200" indent="-457200" fontAlgn="base">
              <a:spcBef>
                <a:spcPct val="0"/>
              </a:spcBef>
              <a:spcAft>
                <a:spcPts val="1200"/>
              </a:spcAft>
              <a:buSzPct val="75000"/>
              <a:buFont typeface="+mj-lt"/>
              <a:buAutoNum type="arabicPeriod"/>
              <a:defRPr sz="2400" b="1">
                <a:latin typeface="Arial" charset="0"/>
                <a:ea typeface="ＭＳ Ｐゴシック"/>
                <a:cs typeface="Calibri Light"/>
              </a:defRPr>
            </a:lvl1pPr>
            <a:lvl2pPr fontAlgn="base">
              <a:spcBef>
                <a:spcPct val="0"/>
              </a:spcBef>
              <a:spcAft>
                <a:spcPct val="0"/>
              </a:spcAft>
              <a:defRPr sz="2400" b="1">
                <a:latin typeface="Arial" charset="0"/>
                <a:ea typeface="ＭＳ Ｐゴシック"/>
                <a:cs typeface="ＭＳ Ｐゴシック"/>
              </a:defRPr>
            </a:lvl2pPr>
            <a:lvl3pPr fontAlgn="base">
              <a:spcBef>
                <a:spcPct val="0"/>
              </a:spcBef>
              <a:spcAft>
                <a:spcPct val="0"/>
              </a:spcAft>
              <a:defRPr sz="2400" b="1">
                <a:latin typeface="Arial" charset="0"/>
                <a:ea typeface="ＭＳ Ｐゴシック"/>
                <a:cs typeface="ＭＳ Ｐゴシック"/>
              </a:defRPr>
            </a:lvl3pPr>
            <a:lvl4pPr fontAlgn="base">
              <a:spcBef>
                <a:spcPct val="0"/>
              </a:spcBef>
              <a:spcAft>
                <a:spcPct val="0"/>
              </a:spcAft>
              <a:defRPr sz="2400" b="1">
                <a:latin typeface="Arial" charset="0"/>
                <a:ea typeface="ＭＳ Ｐゴシック"/>
                <a:cs typeface="ＭＳ Ｐゴシック"/>
              </a:defRPr>
            </a:lvl4pPr>
            <a:lvl5pPr fontAlgn="base">
              <a:spcBef>
                <a:spcPct val="0"/>
              </a:spcBef>
              <a:spcAft>
                <a:spcPct val="0"/>
              </a:spcAft>
              <a:defRPr sz="2400" b="1">
                <a:latin typeface="Arial" charset="0"/>
                <a:ea typeface="ＭＳ Ｐゴシック"/>
                <a:cs typeface="ＭＳ Ｐゴシック"/>
              </a:defRPr>
            </a:lvl5pPr>
            <a:lvl6pPr>
              <a:defRPr sz="2400" b="1">
                <a:latin typeface="Arial" charset="0"/>
                <a:ea typeface="ＭＳ Ｐゴシック"/>
                <a:cs typeface="ＭＳ Ｐゴシック"/>
              </a:defRPr>
            </a:lvl6pPr>
            <a:lvl7pPr>
              <a:defRPr sz="2400" b="1">
                <a:latin typeface="Arial" charset="0"/>
                <a:ea typeface="ＭＳ Ｐゴシック"/>
                <a:cs typeface="ＭＳ Ｐゴシック"/>
              </a:defRPr>
            </a:lvl7pPr>
            <a:lvl8pPr>
              <a:defRPr sz="2400" b="1">
                <a:latin typeface="Arial" charset="0"/>
                <a:ea typeface="ＭＳ Ｐゴシック"/>
                <a:cs typeface="ＭＳ Ｐゴシック"/>
              </a:defRPr>
            </a:lvl8pPr>
            <a:lvl9pPr>
              <a:defRPr sz="2400" b="1">
                <a:latin typeface="Arial" charset="0"/>
                <a:ea typeface="ＭＳ Ｐゴシック"/>
                <a:cs typeface="ＭＳ Ｐゴシック"/>
              </a:defRPr>
            </a:lvl9pPr>
          </a:lstStyle>
          <a:p>
            <a:pPr marL="457200" marR="0" lvl="0" indent="-457200" defTabSz="914400" eaLnBrk="1" fontAlgn="base" latinLnBrk="0" hangingPunct="1">
              <a:lnSpc>
                <a:spcPct val="100000"/>
              </a:lnSpc>
              <a:spcBef>
                <a:spcPct val="0"/>
              </a:spcBef>
              <a:spcAft>
                <a:spcPts val="600"/>
              </a:spcAft>
              <a:buClrTx/>
              <a:buSzPct val="75000"/>
              <a:buFont typeface="+mj-lt"/>
              <a:buAutoNum type="arabicPeriod"/>
              <a:tabLst/>
              <a:defRPr/>
            </a:pPr>
            <a:r>
              <a:rPr kumimoji="0" lang="en-US" sz="1800" b="1" i="0" u="none" strike="noStrike" kern="0" cap="none" spc="0" normalizeH="0" baseline="0" noProof="0" dirty="0" smtClean="0">
                <a:ln>
                  <a:noFill/>
                </a:ln>
                <a:solidFill>
                  <a:srgbClr val="53565A"/>
                </a:solidFill>
                <a:effectLst/>
                <a:uLnTx/>
                <a:uFillTx/>
                <a:latin typeface="Arial" charset="0"/>
                <a:ea typeface="ＭＳ Ｐゴシック"/>
              </a:rPr>
              <a:t>What is an HSA?</a:t>
            </a:r>
          </a:p>
          <a:p>
            <a:pPr lvl="2" indent="-182880">
              <a:spcAft>
                <a:spcPts val="1200"/>
              </a:spcAft>
              <a:buClr>
                <a:srgbClr val="E87722"/>
              </a:buClr>
              <a:buSzPct val="75000"/>
              <a:buFont typeface="Arial" panose="020B0604020202020204" pitchFamily="34" charset="0"/>
              <a:buChar char="•"/>
              <a:defRPr/>
            </a:pPr>
            <a:r>
              <a:rPr lang="en-US" sz="1600" b="0" kern="0" dirty="0">
                <a:solidFill>
                  <a:srgbClr val="53565A"/>
                </a:solidFill>
              </a:rPr>
              <a:t>A tax-advantaged account that helps you save for healthcare now and in the future</a:t>
            </a:r>
          </a:p>
          <a:p>
            <a:pPr marL="457200" marR="0" lvl="0" indent="-457200" defTabSz="914400" eaLnBrk="1" fontAlgn="base" latinLnBrk="0" hangingPunct="1">
              <a:lnSpc>
                <a:spcPct val="100000"/>
              </a:lnSpc>
              <a:spcBef>
                <a:spcPct val="0"/>
              </a:spcBef>
              <a:spcAft>
                <a:spcPts val="600"/>
              </a:spcAft>
              <a:buClrTx/>
              <a:buSzPct val="75000"/>
              <a:buFont typeface="+mj-lt"/>
              <a:buAutoNum type="arabicPeriod"/>
              <a:tabLst/>
              <a:defRPr/>
            </a:pPr>
            <a:r>
              <a:rPr lang="en-US" sz="1800" kern="0" dirty="0" smtClean="0">
                <a:solidFill>
                  <a:srgbClr val="53565A"/>
                </a:solidFill>
              </a:rPr>
              <a:t>Benefits of investing your HSA</a:t>
            </a:r>
          </a:p>
          <a:p>
            <a:pPr lvl="2" indent="-182880">
              <a:spcAft>
                <a:spcPts val="1200"/>
              </a:spcAft>
              <a:buClr>
                <a:srgbClr val="E87722"/>
              </a:buClr>
              <a:buSzPct val="75000"/>
              <a:buFont typeface="Arial" panose="020B0604020202020204" pitchFamily="34" charset="0"/>
              <a:buChar char="•"/>
              <a:defRPr/>
            </a:pPr>
            <a:r>
              <a:rPr lang="en-US" sz="1600" b="0" kern="0" dirty="0">
                <a:solidFill>
                  <a:srgbClr val="53565A"/>
                </a:solidFill>
              </a:rPr>
              <a:t>No taxes on earnings or withdrawals for qualified medical expenses</a:t>
            </a:r>
          </a:p>
          <a:p>
            <a:pPr marL="457200" marR="0" lvl="0" indent="-457200" defTabSz="914400" eaLnBrk="1" fontAlgn="base" latinLnBrk="0" hangingPunct="1">
              <a:lnSpc>
                <a:spcPct val="100000"/>
              </a:lnSpc>
              <a:spcBef>
                <a:spcPct val="0"/>
              </a:spcBef>
              <a:spcAft>
                <a:spcPts val="600"/>
              </a:spcAft>
              <a:buClrTx/>
              <a:buSzPct val="75000"/>
              <a:buFont typeface="+mj-lt"/>
              <a:buAutoNum type="arabicPeriod"/>
              <a:tabLst/>
              <a:defRPr/>
            </a:pPr>
            <a:r>
              <a:rPr lang="en-US" sz="1800" kern="0" dirty="0" smtClean="0">
                <a:solidFill>
                  <a:srgbClr val="53565A"/>
                </a:solidFill>
              </a:rPr>
              <a:t>Eligibility requirements to invest your HSA funds</a:t>
            </a:r>
          </a:p>
          <a:p>
            <a:pPr lvl="2" indent="-182880">
              <a:spcAft>
                <a:spcPts val="1200"/>
              </a:spcAft>
              <a:buClr>
                <a:srgbClr val="E87722"/>
              </a:buClr>
              <a:buSzPct val="75000"/>
              <a:buFont typeface="Arial" panose="020B0604020202020204" pitchFamily="34" charset="0"/>
              <a:buChar char="•"/>
              <a:defRPr/>
            </a:pPr>
            <a:r>
              <a:rPr lang="en-US" sz="1600" b="0" kern="0" dirty="0">
                <a:solidFill>
                  <a:srgbClr val="53565A"/>
                </a:solidFill>
              </a:rPr>
              <a:t>HSA cash balance exceeds $2,500 plus a minimum transfer amount of $100</a:t>
            </a:r>
          </a:p>
          <a:p>
            <a:pPr marL="457200" marR="0" lvl="0" indent="-457200" defTabSz="914400" eaLnBrk="1" fontAlgn="base" latinLnBrk="0" hangingPunct="1">
              <a:lnSpc>
                <a:spcPct val="100000"/>
              </a:lnSpc>
              <a:spcBef>
                <a:spcPct val="0"/>
              </a:spcBef>
              <a:spcAft>
                <a:spcPts val="600"/>
              </a:spcAft>
              <a:buClrTx/>
              <a:buSzPct val="75000"/>
              <a:buFont typeface="+mj-lt"/>
              <a:buAutoNum type="arabicPeriod"/>
              <a:tabLst/>
              <a:defRPr/>
            </a:pPr>
            <a:r>
              <a:rPr kumimoji="0" lang="en-US" sz="1800" b="1" i="0" u="none" strike="noStrike" kern="0" cap="none" spc="0" normalizeH="0" baseline="0" noProof="0" dirty="0" smtClean="0">
                <a:ln>
                  <a:noFill/>
                </a:ln>
                <a:solidFill>
                  <a:srgbClr val="53565A"/>
                </a:solidFill>
                <a:effectLst/>
                <a:uLnTx/>
                <a:uFillTx/>
                <a:latin typeface="Arial" charset="0"/>
                <a:ea typeface="ＭＳ Ｐゴシック"/>
              </a:rPr>
              <a:t>Getting started</a:t>
            </a:r>
          </a:p>
          <a:p>
            <a:pPr lvl="2" indent="-182880">
              <a:spcAft>
                <a:spcPts val="1200"/>
              </a:spcAft>
              <a:buClr>
                <a:srgbClr val="E87722"/>
              </a:buClr>
              <a:buSzPct val="75000"/>
              <a:buFont typeface="Arial" panose="020B0604020202020204" pitchFamily="34" charset="0"/>
              <a:buChar char="•"/>
              <a:defRPr/>
            </a:pPr>
            <a:r>
              <a:rPr kumimoji="0" lang="en-US" sz="1600" b="0" i="0" u="none" strike="noStrike" kern="0" cap="none" spc="0" normalizeH="0" baseline="0" noProof="0" dirty="0" smtClean="0">
                <a:ln>
                  <a:noFill/>
                </a:ln>
                <a:solidFill>
                  <a:srgbClr val="53565A"/>
                </a:solidFill>
                <a:effectLst/>
                <a:uLnTx/>
                <a:uFillTx/>
              </a:rPr>
              <a:t>Setting allocations</a:t>
            </a:r>
            <a:r>
              <a:rPr kumimoji="0" lang="en-US" sz="1600" b="0" i="0" u="none" strike="noStrike" kern="0" cap="none" spc="0" normalizeH="0" noProof="0" dirty="0" smtClean="0">
                <a:ln>
                  <a:noFill/>
                </a:ln>
                <a:solidFill>
                  <a:srgbClr val="53565A"/>
                </a:solidFill>
                <a:effectLst/>
                <a:uLnTx/>
                <a:uFillTx/>
              </a:rPr>
              <a:t> and </a:t>
            </a:r>
            <a:r>
              <a:rPr lang="en-US" sz="1600" b="0" kern="0" dirty="0" smtClean="0">
                <a:solidFill>
                  <a:srgbClr val="53565A"/>
                </a:solidFill>
              </a:rPr>
              <a:t>transfers only takes a few simple steps</a:t>
            </a:r>
            <a:endParaRPr kumimoji="0" lang="en-US" sz="1600" b="0" i="0" u="none" strike="noStrike" kern="0" cap="none" spc="0" normalizeH="0" baseline="0" noProof="0" dirty="0">
              <a:ln>
                <a:noFill/>
              </a:ln>
              <a:solidFill>
                <a:srgbClr val="53565A"/>
              </a:solidFill>
              <a:effectLst/>
              <a:uLnTx/>
              <a:uFillTx/>
            </a:endParaRPr>
          </a:p>
          <a:p>
            <a:pPr marL="457200" marR="0" lvl="0" indent="-457200" defTabSz="914400" eaLnBrk="1" fontAlgn="base" latinLnBrk="0" hangingPunct="1">
              <a:lnSpc>
                <a:spcPct val="100000"/>
              </a:lnSpc>
              <a:spcBef>
                <a:spcPct val="0"/>
              </a:spcBef>
              <a:spcAft>
                <a:spcPts val="600"/>
              </a:spcAft>
              <a:buClrTx/>
              <a:buSzPct val="75000"/>
              <a:buFont typeface="+mj-lt"/>
              <a:buAutoNum type="arabicPeriod"/>
              <a:tabLst/>
              <a:defRPr/>
            </a:pPr>
            <a:r>
              <a:rPr kumimoji="0" lang="en-US" sz="1800" b="1" i="0" u="none" strike="noStrike" kern="0" cap="none" spc="0" normalizeH="0" baseline="0" noProof="0" dirty="0" smtClean="0">
                <a:ln>
                  <a:noFill/>
                </a:ln>
                <a:solidFill>
                  <a:srgbClr val="53565A"/>
                </a:solidFill>
                <a:effectLst/>
                <a:uLnTx/>
                <a:uFillTx/>
                <a:latin typeface="Arial" charset="0"/>
                <a:ea typeface="ＭＳ Ｐゴシック"/>
              </a:rPr>
              <a:t>Account </a:t>
            </a:r>
            <a:r>
              <a:rPr kumimoji="0" lang="en-US" sz="1800" b="1" i="0" u="none" strike="noStrike" kern="0" cap="none" spc="0" normalizeH="0" baseline="0" noProof="0" dirty="0">
                <a:ln>
                  <a:noFill/>
                </a:ln>
                <a:solidFill>
                  <a:srgbClr val="53565A"/>
                </a:solidFill>
                <a:effectLst/>
                <a:uLnTx/>
                <a:uFillTx/>
                <a:latin typeface="Arial" charset="0"/>
                <a:ea typeface="ＭＳ Ｐゴシック"/>
              </a:rPr>
              <a:t>management </a:t>
            </a:r>
            <a:r>
              <a:rPr kumimoji="0" lang="en-US" sz="1800" b="1" i="0" u="none" strike="noStrike" kern="0" cap="none" spc="0" normalizeH="0" baseline="0" noProof="0" dirty="0" smtClean="0">
                <a:ln>
                  <a:noFill/>
                </a:ln>
                <a:solidFill>
                  <a:srgbClr val="53565A"/>
                </a:solidFill>
                <a:effectLst/>
                <a:uLnTx/>
                <a:uFillTx/>
                <a:latin typeface="Arial" charset="0"/>
                <a:ea typeface="ＭＳ Ｐゴシック"/>
              </a:rPr>
              <a:t>tools</a:t>
            </a:r>
          </a:p>
          <a:p>
            <a:pPr lvl="2" indent="-182880">
              <a:spcAft>
                <a:spcPts val="1200"/>
              </a:spcAft>
              <a:buClr>
                <a:srgbClr val="E87722"/>
              </a:buClr>
              <a:buSzPct val="75000"/>
              <a:buFont typeface="Arial" panose="020B0604020202020204" pitchFamily="34" charset="0"/>
              <a:buChar char="•"/>
              <a:defRPr/>
            </a:pPr>
            <a:r>
              <a:rPr lang="en-US" sz="1600" b="0" kern="0" dirty="0">
                <a:solidFill>
                  <a:srgbClr val="53565A"/>
                </a:solidFill>
              </a:rPr>
              <a:t>Available at myCDH.optum.com</a:t>
            </a:r>
          </a:p>
          <a:p>
            <a:pPr marL="457200" marR="0" lvl="0" indent="-457200" defTabSz="914400" eaLnBrk="1" fontAlgn="base" latinLnBrk="0" hangingPunct="1">
              <a:lnSpc>
                <a:spcPct val="100000"/>
              </a:lnSpc>
              <a:spcBef>
                <a:spcPct val="0"/>
              </a:spcBef>
              <a:spcAft>
                <a:spcPts val="600"/>
              </a:spcAft>
              <a:buClrTx/>
              <a:buSzPct val="75000"/>
              <a:buFont typeface="+mj-lt"/>
              <a:buAutoNum type="arabicPeriod"/>
              <a:tabLst/>
              <a:defRPr/>
            </a:pPr>
            <a:r>
              <a:rPr kumimoji="0" lang="en-US" sz="1800" b="1" i="0" u="none" strike="noStrike" kern="0" cap="none" spc="0" normalizeH="0" baseline="0" noProof="0" dirty="0" smtClean="0">
                <a:ln>
                  <a:noFill/>
                </a:ln>
                <a:solidFill>
                  <a:srgbClr val="53565A"/>
                </a:solidFill>
                <a:effectLst/>
                <a:uLnTx/>
                <a:uFillTx/>
                <a:latin typeface="Arial" charset="0"/>
                <a:ea typeface="ＭＳ Ｐゴシック"/>
              </a:rPr>
              <a:t>Health Savings Checkup</a:t>
            </a:r>
          </a:p>
          <a:p>
            <a:pPr lvl="2" indent="-182880">
              <a:spcAft>
                <a:spcPts val="600"/>
              </a:spcAft>
              <a:buClr>
                <a:srgbClr val="E87722"/>
              </a:buClr>
              <a:buSzPct val="75000"/>
              <a:buFont typeface="Arial" panose="020B0604020202020204" pitchFamily="34" charset="0"/>
              <a:buChar char="•"/>
              <a:defRPr/>
            </a:pPr>
            <a:r>
              <a:rPr lang="en-US" sz="1600" b="0" kern="0" dirty="0">
                <a:solidFill>
                  <a:srgbClr val="53565A"/>
                </a:solidFill>
              </a:rPr>
              <a:t>Helps you better prepare for </a:t>
            </a:r>
            <a:r>
              <a:rPr lang="en-US" sz="1600" b="0" kern="0" dirty="0" smtClean="0">
                <a:solidFill>
                  <a:srgbClr val="53565A"/>
                </a:solidFill>
              </a:rPr>
              <a:t>retirement</a:t>
            </a:r>
            <a:endParaRPr lang="en-US" sz="1600" b="0" kern="0" dirty="0">
              <a:solidFill>
                <a:srgbClr val="53565A"/>
              </a:solidFill>
            </a:endParaRPr>
          </a:p>
        </p:txBody>
      </p:sp>
      <p:grpSp>
        <p:nvGrpSpPr>
          <p:cNvPr id="5" name="Group 4"/>
          <p:cNvGrpSpPr/>
          <p:nvPr/>
        </p:nvGrpSpPr>
        <p:grpSpPr>
          <a:xfrm>
            <a:off x="2043806" y="6553200"/>
            <a:ext cx="5029311" cy="353946"/>
            <a:chOff x="2161244" y="5911307"/>
            <a:chExt cx="5029311" cy="353946"/>
          </a:xfrm>
        </p:grpSpPr>
        <p:sp>
          <p:nvSpPr>
            <p:cNvPr id="6" name="TextBox 5"/>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7" name="Rounded Rectangle 6"/>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2351047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7" name="TextBox 6"/>
          <p:cNvSpPr txBox="1"/>
          <p:nvPr/>
        </p:nvSpPr>
        <p:spPr>
          <a:xfrm>
            <a:off x="887061" y="4215388"/>
            <a:ext cx="7369879" cy="303162"/>
          </a:xfrm>
          <a:prstGeom prst="rect">
            <a:avLst/>
          </a:prstGeom>
          <a:noFill/>
        </p:spPr>
        <p:txBody>
          <a:bodyPr wrap="square" lIns="0" tIns="0" rIns="0" bIns="0" rtlCol="0">
            <a:noAutofit/>
          </a:bodyPr>
          <a:lstStyle/>
          <a:p>
            <a:pPr algn="ctr" defTabSz="457200">
              <a:buSzPct val="75000"/>
            </a:pPr>
            <a:r>
              <a:rPr lang="en-US" sz="3600" b="1" dirty="0">
                <a:solidFill>
                  <a:srgbClr val="53565A"/>
                </a:solidFill>
                <a:latin typeface="Arial"/>
                <a:ea typeface="ＭＳ Ｐゴシック"/>
                <a:cs typeface="Calibri"/>
              </a:rPr>
              <a:t>Questions?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399" y="2660961"/>
            <a:ext cx="1219202" cy="1219202"/>
          </a:xfrm>
          <a:prstGeom prst="rect">
            <a:avLst/>
          </a:prstGeom>
        </p:spPr>
      </p:pic>
    </p:spTree>
    <p:extLst>
      <p:ext uri="{BB962C8B-B14F-4D97-AF65-F5344CB8AC3E}">
        <p14:creationId xmlns:p14="http://schemas.microsoft.com/office/powerpoint/2010/main" val="387427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92298" y="4419599"/>
            <a:ext cx="7021286" cy="1699327"/>
          </a:xfrm>
          <a:prstGeom prst="rect">
            <a:avLst/>
          </a:prstGeom>
          <a:noFill/>
        </p:spPr>
        <p:txBody>
          <a:bodyPr wrap="square" lIns="0" tIns="0" rIns="0" bIns="0" rtlCol="0" anchor="ctr">
            <a:noAutofit/>
          </a:bodyPr>
          <a:lstStyle/>
          <a:p>
            <a:r>
              <a:rPr lang="en-US" sz="800" dirty="0" smtClean="0">
                <a:solidFill>
                  <a:srgbClr val="63666A"/>
                </a:solidFill>
                <a:latin typeface="Arial"/>
              </a:rPr>
              <a:t>Health </a:t>
            </a:r>
            <a:r>
              <a:rPr lang="en-US" sz="800" dirty="0">
                <a:solidFill>
                  <a:srgbClr val="63666A"/>
                </a:solidFill>
                <a:latin typeface="Arial"/>
              </a:rPr>
              <a:t>Savings Accounts (HSAs) are individual accounts offered </a:t>
            </a:r>
            <a:r>
              <a:rPr lang="en-US" sz="800" smtClean="0">
                <a:solidFill>
                  <a:srgbClr val="63666A"/>
                </a:solidFill>
                <a:latin typeface="Arial"/>
              </a:rPr>
              <a:t>or administered by </a:t>
            </a:r>
            <a:r>
              <a:rPr lang="en-US" sz="800" kern="0" dirty="0">
                <a:solidFill>
                  <a:srgbClr val="63666A"/>
                </a:solidFill>
                <a:latin typeface="Arial"/>
                <a:cs typeface="Calibri Light"/>
              </a:rPr>
              <a:t>Optum Bank</a:t>
            </a:r>
            <a:r>
              <a:rPr lang="en-US" sz="800" kern="0" baseline="30000" dirty="0">
                <a:solidFill>
                  <a:srgbClr val="63666A"/>
                </a:solidFill>
                <a:latin typeface="Arial"/>
                <a:cs typeface="Calibri Light"/>
              </a:rPr>
              <a:t>®</a:t>
            </a:r>
            <a:r>
              <a:rPr lang="en-US" sz="800" dirty="0">
                <a:solidFill>
                  <a:srgbClr val="63666A"/>
                </a:solidFill>
                <a:latin typeface="Arial"/>
              </a:rPr>
              <a:t>, Member FDIC, and are subject to eligibility and restrictions on distributions for qualified medical expenses set forth in section 213(d) of the Internal Revenue Code. State taxes may apply. Fees may reduce earnings on account. This communication is not intended as legal, investment, or tax advice. Please contact a competent legal, investment, or tax professional for personal advice on eligibility, investments, tax treatment, and restrictions. Federal and state laws and regulations are subject to change. Optum Bank is not a broker-dealer or registered investment advisor, and does not provide investment advice or research concerning securities, make recommendations concerning securities or otherwise solicit securities transactions. Orders are accepted to effect transactions in securities only as an accommodation to HSA owner</a:t>
            </a:r>
            <a:r>
              <a:rPr lang="en-US" sz="800" dirty="0" smtClean="0">
                <a:solidFill>
                  <a:srgbClr val="63666A"/>
                </a:solidFill>
                <a:latin typeface="Arial"/>
              </a:rPr>
              <a:t>.</a:t>
            </a:r>
          </a:p>
          <a:p>
            <a:r>
              <a:rPr lang="en-US" sz="800" dirty="0">
                <a:solidFill>
                  <a:srgbClr val="63666A"/>
                </a:solidFill>
                <a:latin typeface="Arial"/>
              </a:rPr>
              <a:t> </a:t>
            </a:r>
          </a:p>
          <a:p>
            <a:r>
              <a:rPr lang="en-US" sz="800" dirty="0" smtClean="0">
                <a:solidFill>
                  <a:srgbClr val="63666A"/>
                </a:solidFill>
                <a:latin typeface="Arial"/>
              </a:rPr>
              <a:t>Hypothetical </a:t>
            </a:r>
            <a:r>
              <a:rPr lang="en-US" sz="800" dirty="0">
                <a:solidFill>
                  <a:srgbClr val="63666A"/>
                </a:solidFill>
                <a:latin typeface="Arial"/>
              </a:rPr>
              <a:t>example is for illustrative purposes only. All events, persons and results described herein are entirely fictitious and amounts will vary depending on your unique circumstances. Any resemblance to real events or persons, living or dead, is purely coincidental. Current rates are variable and may change at any time.</a:t>
            </a:r>
          </a:p>
          <a:p>
            <a:r>
              <a:rPr lang="en-US" sz="800" dirty="0">
                <a:solidFill>
                  <a:srgbClr val="63666A"/>
                </a:solidFill>
                <a:latin typeface="Arial"/>
              </a:rPr>
              <a:t> </a:t>
            </a:r>
          </a:p>
          <a:p>
            <a:r>
              <a:rPr lang="en-US" sz="800" dirty="0" smtClean="0">
                <a:solidFill>
                  <a:srgbClr val="63666A"/>
                </a:solidFill>
                <a:latin typeface="Arial"/>
              </a:rPr>
              <a:t>© </a:t>
            </a:r>
            <a:r>
              <a:rPr lang="en-US" sz="800" dirty="0">
                <a:solidFill>
                  <a:srgbClr val="63666A"/>
                </a:solidFill>
                <a:latin typeface="Arial"/>
              </a:rPr>
              <a:t>2016 Optum, Inc. All Rights Reserved. </a:t>
            </a:r>
            <a:r>
              <a:rPr lang="en-US" sz="800" dirty="0" smtClean="0">
                <a:solidFill>
                  <a:srgbClr val="63666A"/>
                </a:solidFill>
                <a:latin typeface="Arial"/>
              </a:rPr>
              <a:t>46963B-022016</a:t>
            </a:r>
            <a:endParaRPr lang="en-US" sz="800" dirty="0">
              <a:solidFill>
                <a:srgbClr val="63666A"/>
              </a:solidFill>
              <a:latin typeface="Arial"/>
              <a:cs typeface="Arial" pitchFamily="34" charset="0"/>
            </a:endParaRPr>
          </a:p>
        </p:txBody>
      </p:sp>
      <p:sp>
        <p:nvSpPr>
          <p:cNvPr id="7" name="TextBox 6"/>
          <p:cNvSpPr txBox="1"/>
          <p:nvPr/>
        </p:nvSpPr>
        <p:spPr>
          <a:xfrm>
            <a:off x="224723" y="281637"/>
            <a:ext cx="6583746" cy="467032"/>
          </a:xfrm>
          <a:prstGeom prst="rect">
            <a:avLst/>
          </a:prstGeom>
          <a:noFill/>
        </p:spPr>
        <p:txBody>
          <a:bodyPr wrap="square" lIns="0" tIns="0" rIns="0" bIns="0" rtlCol="0">
            <a:noAutofit/>
          </a:bodyPr>
          <a:lstStyle/>
          <a:p>
            <a:r>
              <a:rPr lang="en-US" sz="2800" b="1" dirty="0">
                <a:solidFill>
                  <a:srgbClr val="E87722"/>
                </a:solidFill>
                <a:latin typeface="Arial"/>
                <a:cs typeface="Calibri"/>
              </a:rPr>
              <a:t>Thank you for attending</a:t>
            </a:r>
          </a:p>
        </p:txBody>
      </p:sp>
      <p:sp>
        <p:nvSpPr>
          <p:cNvPr id="8" name="TextBox 7"/>
          <p:cNvSpPr txBox="1"/>
          <p:nvPr/>
        </p:nvSpPr>
        <p:spPr>
          <a:xfrm>
            <a:off x="1311068" y="2018998"/>
            <a:ext cx="6994732" cy="467032"/>
          </a:xfrm>
          <a:prstGeom prst="rect">
            <a:avLst/>
          </a:prstGeom>
          <a:noFill/>
        </p:spPr>
        <p:txBody>
          <a:bodyPr wrap="square" lIns="0" tIns="0" rIns="0" bIns="0" rtlCol="0">
            <a:noAutofit/>
          </a:bodyPr>
          <a:lstStyle/>
          <a:p>
            <a:r>
              <a:rPr lang="en-US" sz="2400" b="1" dirty="0">
                <a:solidFill>
                  <a:srgbClr val="53565A"/>
                </a:solidFill>
                <a:latin typeface="Arial"/>
                <a:cs typeface="Calibri"/>
              </a:rPr>
              <a:t>For further questions, </a:t>
            </a:r>
            <a:r>
              <a:rPr lang="en-US" sz="2400" b="1" dirty="0" smtClean="0">
                <a:solidFill>
                  <a:srgbClr val="53565A"/>
                </a:solidFill>
                <a:latin typeface="Arial"/>
                <a:cs typeface="Calibri"/>
              </a:rPr>
              <a:t>visit </a:t>
            </a:r>
            <a:r>
              <a:rPr lang="en-US" sz="2400" b="1" dirty="0" smtClean="0">
                <a:solidFill>
                  <a:srgbClr val="E87722"/>
                </a:solidFill>
                <a:latin typeface="Arial"/>
                <a:cs typeface="Calibri"/>
              </a:rPr>
              <a:t>myCDH.optum.com </a:t>
            </a:r>
            <a:r>
              <a:rPr lang="en-US" sz="2400" b="1" dirty="0" smtClean="0">
                <a:solidFill>
                  <a:srgbClr val="53565A"/>
                </a:solidFill>
                <a:latin typeface="Arial"/>
                <a:cs typeface="Calibri"/>
              </a:rPr>
              <a:t>or contact Customer Service </a:t>
            </a:r>
            <a:r>
              <a:rPr lang="en-US" sz="2400" b="1" dirty="0">
                <a:solidFill>
                  <a:srgbClr val="53565A"/>
                </a:solidFill>
                <a:latin typeface="Arial"/>
                <a:cs typeface="Calibri"/>
              </a:rPr>
              <a:t>at </a:t>
            </a:r>
            <a:r>
              <a:rPr lang="en-US" sz="2400" b="1" dirty="0" smtClean="0">
                <a:solidFill>
                  <a:srgbClr val="53565A"/>
                </a:solidFill>
                <a:latin typeface="Arial"/>
                <a:cs typeface="Calibri"/>
              </a:rPr>
              <a:t>1‑877‑470‑1771</a:t>
            </a:r>
            <a:r>
              <a:rPr lang="en-US" sz="2400" b="1" dirty="0" smtClean="0">
                <a:solidFill>
                  <a:srgbClr val="63666A"/>
                </a:solidFill>
                <a:latin typeface="Arial"/>
                <a:cs typeface="Calibri"/>
              </a:rPr>
              <a:t>.</a:t>
            </a:r>
            <a:endParaRPr lang="en-US" sz="2400" b="1" dirty="0">
              <a:solidFill>
                <a:srgbClr val="63666A"/>
              </a:solidFill>
              <a:latin typeface="Arial"/>
              <a:cs typeface="Calibri"/>
            </a:endParaRPr>
          </a:p>
        </p:txBody>
      </p:sp>
      <p:grpSp>
        <p:nvGrpSpPr>
          <p:cNvPr id="9" name="Group 8"/>
          <p:cNvGrpSpPr/>
          <p:nvPr/>
        </p:nvGrpSpPr>
        <p:grpSpPr>
          <a:xfrm>
            <a:off x="1905000" y="4125200"/>
            <a:ext cx="5029311" cy="353946"/>
            <a:chOff x="2161244" y="5911307"/>
            <a:chExt cx="5029311" cy="353946"/>
          </a:xfrm>
        </p:grpSpPr>
        <p:sp>
          <p:nvSpPr>
            <p:cNvPr id="13" name="TextBox 12"/>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b="1"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b="1"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b="1"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b="1"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b="1"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4" name="Rounded Rectangle 13"/>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2713003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What is an HSA?</a:t>
            </a:r>
          </a:p>
        </p:txBody>
      </p:sp>
      <p:sp>
        <p:nvSpPr>
          <p:cNvPr id="24" name="Text Box 9"/>
          <p:cNvSpPr txBox="1">
            <a:spLocks noChangeArrowheads="1"/>
          </p:cNvSpPr>
          <p:nvPr/>
        </p:nvSpPr>
        <p:spPr>
          <a:xfrm>
            <a:off x="455613" y="1331960"/>
            <a:ext cx="8234363" cy="685800"/>
          </a:xfrm>
          <a:prstGeom prst="rect">
            <a:avLst/>
          </a:prstGeom>
          <a:solidFill>
            <a:srgbClr val="53565A"/>
          </a:solidFill>
          <a:ln>
            <a:noFill/>
          </a:ln>
          <a:effectLst>
            <a:outerShdw blurRad="50800" dist="38100" dir="2700000" algn="tl" rotWithShape="0">
              <a:prstClr val="black">
                <a:alpha val="40000"/>
              </a:prstClr>
            </a:outerShdw>
          </a:effectLst>
        </p:spPr>
        <p:txBody>
          <a:bodyPr lIns="45720" rIns="4572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Arial" charset="0"/>
                <a:ea typeface="ＭＳ Ｐゴシック" charset="0"/>
              </a:rPr>
              <a:t>Health savings accounts </a:t>
            </a:r>
            <a:r>
              <a:rPr kumimoji="0" lang="en-US" sz="1600" b="1" i="0" u="none" strike="noStrike" kern="0" cap="none" spc="0" normalizeH="0" baseline="0" noProof="0" dirty="0">
                <a:ln>
                  <a:noFill/>
                </a:ln>
                <a:solidFill>
                  <a:prstClr val="white"/>
                </a:solidFill>
                <a:effectLst/>
                <a:uLnTx/>
                <a:uFillTx/>
                <a:latin typeface="Arial" charset="0"/>
                <a:ea typeface="ＭＳ Ｐゴシック" charset="0"/>
              </a:rPr>
              <a:t>(HSAs) are designed </a:t>
            </a:r>
            <a:br>
              <a:rPr kumimoji="0" lang="en-US" sz="1600" b="1" i="0" u="none" strike="noStrike" kern="0" cap="none" spc="0" normalizeH="0" baseline="0" noProof="0" dirty="0">
                <a:ln>
                  <a:noFill/>
                </a:ln>
                <a:solidFill>
                  <a:prstClr val="white"/>
                </a:solidFill>
                <a:effectLst/>
                <a:uLnTx/>
                <a:uFillTx/>
                <a:latin typeface="Arial" charset="0"/>
                <a:ea typeface="ＭＳ Ｐゴシック" charset="0"/>
              </a:rPr>
            </a:br>
            <a:r>
              <a:rPr kumimoji="0" lang="en-US" sz="1600" b="1" i="0" u="none" strike="noStrike" kern="0" cap="none" spc="0" normalizeH="0" baseline="0" noProof="0" dirty="0">
                <a:ln>
                  <a:noFill/>
                </a:ln>
                <a:solidFill>
                  <a:prstClr val="white"/>
                </a:solidFill>
                <a:effectLst/>
                <a:uLnTx/>
                <a:uFillTx/>
                <a:latin typeface="Arial" charset="0"/>
                <a:ea typeface="ＭＳ Ｐゴシック" charset="0"/>
              </a:rPr>
              <a:t>to help you save and pay for qualified medical expenses</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sp>
        <p:nvSpPr>
          <p:cNvPr id="33" name="Rectangle 4"/>
          <p:cNvSpPr>
            <a:spLocks noChangeArrowheads="1"/>
          </p:cNvSpPr>
          <p:nvPr/>
        </p:nvSpPr>
        <p:spPr>
          <a:xfrm>
            <a:off x="867093" y="2209512"/>
            <a:ext cx="7821295" cy="735089"/>
          </a:xfrm>
          <a:prstGeom prst="rect">
            <a:avLst/>
          </a:prstGeom>
          <a:noFill/>
          <a:ln>
            <a:solidFill>
              <a:srgbClr val="63666A"/>
            </a:solidFill>
          </a:ln>
          <a:extLst/>
        </p:spPr>
        <p:txBody>
          <a:bodyPr lIns="228600" tIns="91440" rIns="0" bIns="91440" anchor="ctr"/>
          <a:lstStyle/>
          <a:p>
            <a:pPr lvl="1" fontAlgn="base">
              <a:spcBef>
                <a:spcPct val="0"/>
              </a:spcBef>
              <a:spcAft>
                <a:spcPct val="0"/>
              </a:spcAft>
              <a:defRPr/>
            </a:pPr>
            <a:r>
              <a:rPr kumimoji="0" lang="en-US" sz="1600" b="1" i="0" u="none" strike="noStrike" kern="0" cap="none" spc="0" normalizeH="0" baseline="0" noProof="0" dirty="0" smtClean="0">
                <a:ln>
                  <a:noFill/>
                </a:ln>
                <a:solidFill>
                  <a:srgbClr val="53565A"/>
                </a:solidFill>
                <a:effectLst/>
                <a:uLnTx/>
                <a:uFillTx/>
                <a:latin typeface="Arial" charset="0"/>
                <a:ea typeface="ＭＳ Ｐゴシック"/>
              </a:rPr>
              <a:t>Deposit money into your HSA. </a:t>
            </a:r>
            <a:endParaRPr kumimoji="0" lang="en-US" sz="1600" b="1" i="0" u="none" strike="noStrike" kern="0" cap="none" spc="0" normalizeH="0" baseline="0" noProof="0" dirty="0">
              <a:ln>
                <a:noFill/>
              </a:ln>
              <a:solidFill>
                <a:srgbClr val="53565A"/>
              </a:solidFill>
              <a:effectLst/>
              <a:uLnTx/>
              <a:uFillTx/>
              <a:latin typeface="Arial" charset="0"/>
              <a:ea typeface="ＭＳ Ｐゴシック"/>
            </a:endParaRPr>
          </a:p>
        </p:txBody>
      </p:sp>
      <p:sp>
        <p:nvSpPr>
          <p:cNvPr id="34" name="Rectangle 4"/>
          <p:cNvSpPr>
            <a:spLocks noChangeArrowheads="1"/>
          </p:cNvSpPr>
          <p:nvPr/>
        </p:nvSpPr>
        <p:spPr>
          <a:xfrm>
            <a:off x="867093" y="3183375"/>
            <a:ext cx="7821295" cy="735089"/>
          </a:xfrm>
          <a:prstGeom prst="rect">
            <a:avLst/>
          </a:prstGeom>
          <a:noFill/>
          <a:ln>
            <a:solidFill>
              <a:srgbClr val="63666A"/>
            </a:solidFill>
          </a:ln>
          <a:extLst/>
        </p:spPr>
        <p:txBody>
          <a:bodyPr lIns="228600" tIns="91440" rIns="0" bIns="91440" anchor="ctr"/>
          <a:lstStyle/>
          <a:p>
            <a:pPr lvl="1" fontAlgn="base">
              <a:spcBef>
                <a:spcPct val="0"/>
              </a:spcBef>
              <a:spcAft>
                <a:spcPct val="0"/>
              </a:spcAft>
              <a:defRPr/>
            </a:pPr>
            <a:r>
              <a:rPr kumimoji="0" lang="en-US" sz="1600" b="1" i="0" u="none" strike="noStrike" kern="0" cap="none" spc="0" normalizeH="0" baseline="0" noProof="0" dirty="0" smtClean="0">
                <a:ln>
                  <a:noFill/>
                </a:ln>
                <a:solidFill>
                  <a:srgbClr val="53565A"/>
                </a:solidFill>
                <a:effectLst/>
                <a:uLnTx/>
                <a:uFillTx/>
                <a:latin typeface="Arial" charset="0"/>
                <a:ea typeface="ＭＳ Ｐゴシック"/>
              </a:rPr>
              <a:t>Save on taxes.</a:t>
            </a:r>
            <a:endParaRPr kumimoji="0" lang="en-US" sz="1600" b="1" i="0" u="none" strike="noStrike" kern="0" cap="none" spc="0" normalizeH="0" baseline="0" noProof="0" dirty="0">
              <a:ln>
                <a:noFill/>
              </a:ln>
              <a:solidFill>
                <a:srgbClr val="53565A"/>
              </a:solidFill>
              <a:effectLst/>
              <a:uLnTx/>
              <a:uFillTx/>
              <a:latin typeface="Arial" charset="0"/>
              <a:ea typeface="ＭＳ Ｐゴシック"/>
            </a:endParaRPr>
          </a:p>
        </p:txBody>
      </p:sp>
      <p:sp>
        <p:nvSpPr>
          <p:cNvPr id="35" name="Rectangle 4"/>
          <p:cNvSpPr>
            <a:spLocks noChangeArrowheads="1"/>
          </p:cNvSpPr>
          <p:nvPr/>
        </p:nvSpPr>
        <p:spPr>
          <a:xfrm>
            <a:off x="867093" y="5143243"/>
            <a:ext cx="7825964" cy="735089"/>
          </a:xfrm>
          <a:prstGeom prst="rect">
            <a:avLst/>
          </a:prstGeom>
          <a:noFill/>
          <a:ln>
            <a:solidFill>
              <a:srgbClr val="63666A"/>
            </a:solidFill>
          </a:ln>
          <a:extLst/>
        </p:spPr>
        <p:txBody>
          <a:bodyPr lIns="228600" tIns="91440" rIns="0" bIns="91440" anchor="ctr"/>
          <a:lstStyle/>
          <a:p>
            <a:pPr lvl="1" fontAlgn="base">
              <a:spcBef>
                <a:spcPct val="0"/>
              </a:spcBef>
              <a:spcAft>
                <a:spcPct val="0"/>
              </a:spcAft>
              <a:defRPr/>
            </a:pPr>
            <a:r>
              <a:rPr kumimoji="0" lang="en-US" sz="1600" b="1" i="0" u="none" strike="noStrike" kern="0" cap="none" spc="0" normalizeH="0" baseline="0" noProof="0" dirty="0" smtClean="0">
                <a:ln>
                  <a:noFill/>
                </a:ln>
                <a:solidFill>
                  <a:srgbClr val="53565A"/>
                </a:solidFill>
                <a:effectLst/>
                <a:uLnTx/>
                <a:uFillTx/>
                <a:latin typeface="Arial" charset="0"/>
                <a:ea typeface="ＭＳ Ｐゴシック"/>
              </a:rPr>
              <a:t>Invest your savings in mutual funds.</a:t>
            </a:r>
            <a:endParaRPr kumimoji="0" lang="en-US" sz="1600" b="1" i="0" u="none" strike="noStrike" kern="0" cap="none" spc="0" normalizeH="0" baseline="0" noProof="0" dirty="0">
              <a:ln>
                <a:noFill/>
              </a:ln>
              <a:solidFill>
                <a:srgbClr val="53565A"/>
              </a:solidFill>
              <a:effectLst/>
              <a:uLnTx/>
              <a:uFillTx/>
              <a:latin typeface="Arial" charset="0"/>
              <a:ea typeface="ＭＳ Ｐゴシック"/>
            </a:endParaRPr>
          </a:p>
        </p:txBody>
      </p:sp>
      <p:sp>
        <p:nvSpPr>
          <p:cNvPr id="40" name="Rectangle 4"/>
          <p:cNvSpPr>
            <a:spLocks noChangeArrowheads="1"/>
          </p:cNvSpPr>
          <p:nvPr/>
        </p:nvSpPr>
        <p:spPr>
          <a:xfrm>
            <a:off x="867094" y="4156481"/>
            <a:ext cx="7825964" cy="735089"/>
          </a:xfrm>
          <a:prstGeom prst="rect">
            <a:avLst/>
          </a:prstGeom>
          <a:noFill/>
          <a:ln>
            <a:solidFill>
              <a:srgbClr val="63666A"/>
            </a:solidFill>
          </a:ln>
          <a:extLst/>
        </p:spPr>
        <p:txBody>
          <a:bodyPr lIns="228600" tIns="91440" rIns="0" bIns="91440" anchor="ctr"/>
          <a:lstStyle/>
          <a:p>
            <a:pPr lvl="1" fontAlgn="base">
              <a:spcBef>
                <a:spcPct val="0"/>
              </a:spcBef>
              <a:spcAft>
                <a:spcPct val="0"/>
              </a:spcAft>
              <a:defRPr/>
            </a:pPr>
            <a:r>
              <a:rPr kumimoji="0" lang="en-US" sz="1600" b="1" i="0" u="none" strike="noStrike" kern="0" cap="none" spc="0" normalizeH="0" baseline="0" noProof="0" dirty="0" smtClean="0">
                <a:ln>
                  <a:noFill/>
                </a:ln>
                <a:solidFill>
                  <a:srgbClr val="53565A"/>
                </a:solidFill>
                <a:effectLst/>
                <a:uLnTx/>
                <a:uFillTx/>
                <a:latin typeface="Arial" charset="0"/>
                <a:ea typeface="ＭＳ Ｐゴシック"/>
              </a:rPr>
              <a:t>Use your HSA to pay for qualified medical expenses.</a:t>
            </a:r>
            <a:endParaRPr kumimoji="0" lang="en-US" sz="1600" b="1" i="0" u="none" strike="noStrike" kern="0" cap="none" spc="0" normalizeH="0" baseline="0" noProof="0" dirty="0">
              <a:ln>
                <a:noFill/>
              </a:ln>
              <a:solidFill>
                <a:srgbClr val="53565A"/>
              </a:solidFill>
              <a:effectLst/>
              <a:uLnTx/>
              <a:uFillTx/>
              <a:latin typeface="Arial" charset="0"/>
              <a:ea typeface="ＭＳ Ｐゴシック"/>
            </a:endParaRP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613" y="4112546"/>
            <a:ext cx="822960" cy="822960"/>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13" y="2165576"/>
            <a:ext cx="822960" cy="822960"/>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891" y="3139440"/>
            <a:ext cx="822960" cy="822960"/>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613" y="5099308"/>
            <a:ext cx="822960" cy="822960"/>
          </a:xfrm>
          <a:prstGeom prst="rect">
            <a:avLst/>
          </a:prstGeom>
        </p:spPr>
      </p:pic>
      <p:grpSp>
        <p:nvGrpSpPr>
          <p:cNvPr id="13" name="Group 12"/>
          <p:cNvGrpSpPr/>
          <p:nvPr/>
        </p:nvGrpSpPr>
        <p:grpSpPr>
          <a:xfrm>
            <a:off x="2043806" y="6553200"/>
            <a:ext cx="5029311" cy="353946"/>
            <a:chOff x="2161244" y="5911307"/>
            <a:chExt cx="5029311" cy="353946"/>
          </a:xfrm>
        </p:grpSpPr>
        <p:sp>
          <p:nvSpPr>
            <p:cNvPr id="14" name="TextBox 13"/>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5" name="Rounded Rectangle 14"/>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1422035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85287" y="1955780"/>
            <a:ext cx="6842432" cy="1016020"/>
          </a:xfrm>
          <a:prstGeom prst="rect">
            <a:avLst/>
          </a:prstGeom>
          <a:noFill/>
        </p:spPr>
        <p:txBody>
          <a:bodyPr wrap="square" lIns="0" tIns="0" rIns="0" bIns="0" rtlCol="0">
            <a:noAutofit/>
          </a:bodyPr>
          <a:lstStyle/>
          <a:p>
            <a:pPr marL="342900" indent="-342900">
              <a:buFont typeface="Wingdings" panose="05000000000000000000" pitchFamily="2" charset="2"/>
              <a:buChar char="ü"/>
            </a:pPr>
            <a:r>
              <a:rPr lang="en-US" sz="2000" dirty="0">
                <a:solidFill>
                  <a:srgbClr val="53565A"/>
                </a:solidFill>
                <a:latin typeface="Arial"/>
              </a:rPr>
              <a:t>No taxes on investment earnings</a:t>
            </a:r>
          </a:p>
          <a:p>
            <a:pPr marL="342900" indent="-342900">
              <a:buFont typeface="Wingdings" panose="05000000000000000000" pitchFamily="2" charset="2"/>
              <a:buChar char="ü"/>
            </a:pPr>
            <a:endParaRPr lang="en-US" sz="1100" dirty="0">
              <a:solidFill>
                <a:srgbClr val="53565A"/>
              </a:solidFill>
              <a:latin typeface="Arial"/>
            </a:endParaRPr>
          </a:p>
          <a:p>
            <a:pPr marL="342900" indent="-342900">
              <a:buFont typeface="Wingdings" panose="05000000000000000000" pitchFamily="2" charset="2"/>
              <a:buChar char="ü"/>
            </a:pPr>
            <a:r>
              <a:rPr lang="en-US" sz="2000" dirty="0">
                <a:solidFill>
                  <a:srgbClr val="53565A"/>
                </a:solidFill>
                <a:latin typeface="Arial"/>
              </a:rPr>
              <a:t>No taxes on withdrawals for qualified medical expenses</a:t>
            </a:r>
          </a:p>
          <a:p>
            <a:endParaRPr lang="en-US" sz="1100" dirty="0">
              <a:solidFill>
                <a:srgbClr val="53565A"/>
              </a:solidFill>
              <a:latin typeface="Arial"/>
            </a:endParaRPr>
          </a:p>
        </p:txBody>
      </p:sp>
      <p:sp>
        <p:nvSpPr>
          <p:cNvPr id="13" name="TextBox 12"/>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smtClean="0">
                <a:solidFill>
                  <a:srgbClr val="E87722"/>
                </a:solidFill>
                <a:latin typeface="Arial"/>
                <a:cs typeface="Calibri"/>
              </a:rPr>
              <a:t>Benefits of investing your HSA funds</a:t>
            </a:r>
            <a:endParaRPr lang="en-US" sz="2800" b="1" dirty="0">
              <a:solidFill>
                <a:srgbClr val="E87722"/>
              </a:solidFill>
              <a:latin typeface="Arial"/>
              <a:cs typeface="Calibri"/>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6909" y="3629424"/>
            <a:ext cx="2209801" cy="2209801"/>
          </a:xfrm>
          <a:prstGeom prst="rect">
            <a:avLst/>
          </a:prstGeom>
        </p:spPr>
      </p:pic>
      <p:grpSp>
        <p:nvGrpSpPr>
          <p:cNvPr id="6" name="Group 5"/>
          <p:cNvGrpSpPr/>
          <p:nvPr/>
        </p:nvGrpSpPr>
        <p:grpSpPr>
          <a:xfrm>
            <a:off x="2043806" y="6553200"/>
            <a:ext cx="5029311" cy="353946"/>
            <a:chOff x="2161244" y="5911307"/>
            <a:chExt cx="5029311" cy="353946"/>
          </a:xfrm>
        </p:grpSpPr>
        <p:sp>
          <p:nvSpPr>
            <p:cNvPr id="7" name="TextBox 6"/>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8" name="Rounded Rectangle 7"/>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658082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smtClean="0">
                <a:solidFill>
                  <a:srgbClr val="E87722"/>
                </a:solidFill>
                <a:latin typeface="Arial"/>
                <a:cs typeface="Calibri"/>
              </a:rPr>
              <a:t>Eligibility requirements</a:t>
            </a:r>
            <a:endParaRPr lang="en-US" sz="2800" b="1" dirty="0">
              <a:solidFill>
                <a:srgbClr val="E87722"/>
              </a:solidFill>
              <a:latin typeface="Arial"/>
              <a:cs typeface="Calibri"/>
            </a:endParaRPr>
          </a:p>
        </p:txBody>
      </p:sp>
      <p:sp>
        <p:nvSpPr>
          <p:cNvPr id="17" name="TextBox 16"/>
          <p:cNvSpPr txBox="1"/>
          <p:nvPr/>
        </p:nvSpPr>
        <p:spPr>
          <a:xfrm>
            <a:off x="736600" y="1749449"/>
            <a:ext cx="2289629" cy="1883228"/>
          </a:xfrm>
          <a:prstGeom prst="rect">
            <a:avLst/>
          </a:prstGeom>
          <a:solidFill>
            <a:srgbClr val="E87722"/>
          </a:solidFill>
        </p:spPr>
        <p:txBody>
          <a:bodyPr wrap="square" lIns="0" tIns="0" rIns="0" bIns="0" rtlCol="0" anchor="ctr">
            <a:noAutofit/>
          </a:bodyPr>
          <a:lstStyle/>
          <a:p>
            <a:pPr algn="ctr"/>
            <a:r>
              <a:rPr lang="en-US" sz="1600" b="1" dirty="0" smtClean="0">
                <a:solidFill>
                  <a:prstClr val="white"/>
                </a:solidFill>
                <a:latin typeface="Arial" pitchFamily="34" charset="0"/>
                <a:cs typeface="Arial" pitchFamily="34" charset="0"/>
              </a:rPr>
              <a:t>HSA BALANCE</a:t>
            </a:r>
            <a:endParaRPr lang="en-US" sz="1600" b="1" dirty="0">
              <a:solidFill>
                <a:prstClr val="white"/>
              </a:solidFill>
              <a:latin typeface="Arial" pitchFamily="34" charset="0"/>
              <a:cs typeface="Arial" pitchFamily="34" charset="0"/>
            </a:endParaRPr>
          </a:p>
        </p:txBody>
      </p:sp>
      <p:sp>
        <p:nvSpPr>
          <p:cNvPr id="18" name="TextBox 17"/>
          <p:cNvSpPr txBox="1"/>
          <p:nvPr/>
        </p:nvSpPr>
        <p:spPr>
          <a:xfrm>
            <a:off x="736600" y="3820884"/>
            <a:ext cx="2289629" cy="1883228"/>
          </a:xfrm>
          <a:prstGeom prst="rect">
            <a:avLst/>
          </a:prstGeom>
          <a:solidFill>
            <a:srgbClr val="E87722"/>
          </a:solidFill>
        </p:spPr>
        <p:txBody>
          <a:bodyPr wrap="square" lIns="0" tIns="0" rIns="0" bIns="0" rtlCol="0" anchor="ctr">
            <a:noAutofit/>
          </a:bodyPr>
          <a:lstStyle/>
          <a:p>
            <a:pPr algn="ctr"/>
            <a:r>
              <a:rPr lang="en-US" sz="4800" b="1" dirty="0" smtClean="0">
                <a:solidFill>
                  <a:prstClr val="white"/>
                </a:solidFill>
                <a:latin typeface="Arial" pitchFamily="34" charset="0"/>
                <a:cs typeface="Arial" pitchFamily="34" charset="0"/>
              </a:rPr>
              <a:t>$2,500</a:t>
            </a:r>
            <a:endParaRPr lang="en-US" sz="4800" b="1" dirty="0">
              <a:solidFill>
                <a:prstClr val="white"/>
              </a:solidFill>
              <a:latin typeface="Arial" pitchFamily="34" charset="0"/>
              <a:cs typeface="Arial" pitchFamily="34" charset="0"/>
            </a:endParaRPr>
          </a:p>
        </p:txBody>
      </p:sp>
      <p:sp>
        <p:nvSpPr>
          <p:cNvPr id="19" name="TextBox 18"/>
          <p:cNvSpPr txBox="1"/>
          <p:nvPr/>
        </p:nvSpPr>
        <p:spPr>
          <a:xfrm>
            <a:off x="3334176" y="1749449"/>
            <a:ext cx="2289629" cy="1883228"/>
          </a:xfrm>
          <a:prstGeom prst="rect">
            <a:avLst/>
          </a:prstGeom>
          <a:solidFill>
            <a:srgbClr val="F6AA00"/>
          </a:solidFill>
        </p:spPr>
        <p:txBody>
          <a:bodyPr wrap="square" lIns="0" tIns="0" rIns="0" bIns="0" rtlCol="0" anchor="ctr">
            <a:noAutofit/>
          </a:bodyPr>
          <a:lstStyle/>
          <a:p>
            <a:pPr algn="ctr"/>
            <a:r>
              <a:rPr lang="en-US" sz="1600" b="1" dirty="0">
                <a:solidFill>
                  <a:prstClr val="white"/>
                </a:solidFill>
                <a:latin typeface="Arial" pitchFamily="34" charset="0"/>
                <a:cs typeface="Arial" pitchFamily="34" charset="0"/>
              </a:rPr>
              <a:t>MINIMUM </a:t>
            </a:r>
          </a:p>
          <a:p>
            <a:pPr algn="ctr"/>
            <a:r>
              <a:rPr lang="en-US" sz="1600" b="1" dirty="0">
                <a:solidFill>
                  <a:prstClr val="white"/>
                </a:solidFill>
                <a:latin typeface="Arial" pitchFamily="34" charset="0"/>
                <a:cs typeface="Arial" pitchFamily="34" charset="0"/>
              </a:rPr>
              <a:t>TRANSFER AMOUNT</a:t>
            </a:r>
          </a:p>
        </p:txBody>
      </p:sp>
      <p:sp>
        <p:nvSpPr>
          <p:cNvPr id="20" name="TextBox 19"/>
          <p:cNvSpPr txBox="1"/>
          <p:nvPr/>
        </p:nvSpPr>
        <p:spPr>
          <a:xfrm>
            <a:off x="3334176" y="3832956"/>
            <a:ext cx="2289629" cy="1883228"/>
          </a:xfrm>
          <a:prstGeom prst="rect">
            <a:avLst/>
          </a:prstGeom>
          <a:solidFill>
            <a:srgbClr val="F6AA00"/>
          </a:solidFill>
        </p:spPr>
        <p:txBody>
          <a:bodyPr wrap="square" lIns="0" tIns="0" rIns="0" bIns="0" rtlCol="0" anchor="ctr">
            <a:noAutofit/>
          </a:bodyPr>
          <a:lstStyle/>
          <a:p>
            <a:pPr algn="ctr"/>
            <a:r>
              <a:rPr lang="en-US" sz="4800" b="1" dirty="0">
                <a:solidFill>
                  <a:prstClr val="white"/>
                </a:solidFill>
                <a:latin typeface="Arial" pitchFamily="34" charset="0"/>
                <a:cs typeface="Arial" pitchFamily="34" charset="0"/>
              </a:rPr>
              <a:t>$100</a:t>
            </a:r>
          </a:p>
        </p:txBody>
      </p:sp>
      <p:sp>
        <p:nvSpPr>
          <p:cNvPr id="21" name="TextBox 20"/>
          <p:cNvSpPr txBox="1"/>
          <p:nvPr/>
        </p:nvSpPr>
        <p:spPr>
          <a:xfrm>
            <a:off x="5957633" y="1749449"/>
            <a:ext cx="2289629" cy="1883228"/>
          </a:xfrm>
          <a:prstGeom prst="rect">
            <a:avLst/>
          </a:prstGeom>
          <a:solidFill>
            <a:srgbClr val="B1B3B3">
              <a:lumMod val="75000"/>
            </a:srgbClr>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itchFamily="34" charset="0"/>
                <a:cs typeface="Arial" pitchFamily="34" charset="0"/>
              </a:rPr>
              <a:t>MINIMUM </a:t>
            </a:r>
            <a:r>
              <a:rPr lang="en-US" sz="1600" b="1" kern="0" dirty="0" smtClean="0">
                <a:solidFill>
                  <a:prstClr val="white"/>
                </a:solidFill>
                <a:latin typeface="Arial" pitchFamily="34" charset="0"/>
                <a:cs typeface="Arial" pitchFamily="34" charset="0"/>
              </a:rPr>
              <a:t>HSA </a:t>
            </a: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BALANCE </a:t>
            </a:r>
            <a:r>
              <a:rPr kumimoji="0" lang="en-US" sz="1600" b="1" i="0" u="none" strike="noStrike" kern="0" cap="none" spc="0" normalizeH="0" baseline="0" noProof="0" dirty="0">
                <a:ln>
                  <a:noFill/>
                </a:ln>
                <a:solidFill>
                  <a:prstClr val="white"/>
                </a:solidFill>
                <a:effectLst/>
                <a:uLnTx/>
                <a:uFillTx/>
                <a:latin typeface="Arial" pitchFamily="34" charset="0"/>
                <a:cs typeface="Arial" pitchFamily="34" charset="0"/>
              </a:rPr>
              <a:t>TO </a:t>
            </a:r>
            <a:endPar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BEGIN </a:t>
            </a:r>
            <a:r>
              <a:rPr kumimoji="0" lang="en-US" sz="1600" b="1" i="0" u="none" strike="noStrike" kern="0" cap="none" spc="0" normalizeH="0" baseline="0" noProof="0" dirty="0">
                <a:ln>
                  <a:noFill/>
                </a:ln>
                <a:solidFill>
                  <a:prstClr val="white"/>
                </a:solidFill>
                <a:effectLst/>
                <a:uLnTx/>
                <a:uFillTx/>
                <a:latin typeface="Arial" pitchFamily="34" charset="0"/>
                <a:cs typeface="Arial" pitchFamily="34" charset="0"/>
              </a:rPr>
              <a:t>INVESTING</a:t>
            </a:r>
          </a:p>
        </p:txBody>
      </p:sp>
      <p:sp>
        <p:nvSpPr>
          <p:cNvPr id="22" name="TextBox 21"/>
          <p:cNvSpPr txBox="1"/>
          <p:nvPr/>
        </p:nvSpPr>
        <p:spPr>
          <a:xfrm>
            <a:off x="5957632" y="3832956"/>
            <a:ext cx="2289629" cy="1883228"/>
          </a:xfrm>
          <a:prstGeom prst="rect">
            <a:avLst/>
          </a:prstGeom>
          <a:solidFill>
            <a:srgbClr val="B1B3B3">
              <a:lumMod val="75000"/>
            </a:srgbClr>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prstClr val="white"/>
                </a:solidFill>
                <a:effectLst/>
                <a:uLnTx/>
                <a:uFillTx/>
                <a:latin typeface="Arial" pitchFamily="34" charset="0"/>
                <a:cs typeface="Arial" pitchFamily="34" charset="0"/>
              </a:rPr>
              <a:t>$2,600</a:t>
            </a:r>
          </a:p>
        </p:txBody>
      </p:sp>
      <p:cxnSp>
        <p:nvCxnSpPr>
          <p:cNvPr id="23" name="Straight Connector 29"/>
          <p:cNvCxnSpPr>
            <a:cxnSpLocks noChangeShapeType="1"/>
          </p:cNvCxnSpPr>
          <p:nvPr/>
        </p:nvCxnSpPr>
        <p:spPr bwMode="auto">
          <a:xfrm flipH="1">
            <a:off x="5804580" y="1437052"/>
            <a:ext cx="2" cy="4517435"/>
          </a:xfrm>
          <a:prstGeom prst="line">
            <a:avLst/>
          </a:prstGeom>
          <a:noFill/>
          <a:ln w="19050" algn="ctr">
            <a:solidFill>
              <a:srgbClr val="E87722"/>
            </a:solidFill>
            <a:prstDash val="dash"/>
            <a:round/>
            <a:headEnd/>
            <a:tailEnd/>
          </a:ln>
        </p:spPr>
      </p:cxn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grpSp>
        <p:nvGrpSpPr>
          <p:cNvPr id="11" name="Group 10"/>
          <p:cNvGrpSpPr/>
          <p:nvPr/>
        </p:nvGrpSpPr>
        <p:grpSpPr>
          <a:xfrm>
            <a:off x="2043806" y="6553200"/>
            <a:ext cx="5029311" cy="353946"/>
            <a:chOff x="2161244" y="5911307"/>
            <a:chExt cx="5029311" cy="353946"/>
          </a:xfrm>
        </p:grpSpPr>
        <p:sp>
          <p:nvSpPr>
            <p:cNvPr id="12" name="TextBox 11"/>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3" name="Rounded Rectangle 12"/>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1898301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smtClean="0">
                <a:solidFill>
                  <a:srgbClr val="E87722"/>
                </a:solidFill>
                <a:latin typeface="Arial"/>
                <a:cs typeface="Calibri"/>
              </a:rPr>
              <a:t>Eligibility requirements</a:t>
            </a:r>
            <a:endParaRPr lang="en-US" sz="2800" b="1" dirty="0">
              <a:solidFill>
                <a:srgbClr val="E87722"/>
              </a:solidFill>
              <a:latin typeface="Arial"/>
              <a:cs typeface="Calibri"/>
            </a:endParaRPr>
          </a:p>
        </p:txBody>
      </p:sp>
      <p:sp>
        <p:nvSpPr>
          <p:cNvPr id="13" name="Content Placeholder 2"/>
          <p:cNvSpPr txBox="1">
            <a:spLocks/>
          </p:cNvSpPr>
          <p:nvPr/>
        </p:nvSpPr>
        <p:spPr>
          <a:xfrm>
            <a:off x="304800" y="1905000"/>
            <a:ext cx="3124200" cy="1121229"/>
          </a:xfrm>
          <a:prstGeom prst="rect">
            <a:avLst/>
          </a:prstGeom>
        </p:spPr>
        <p:txBody>
          <a:bodyPr vert="horz" lIns="0" tIns="0" rIns="0" bIns="0" rtlCol="0">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D45D00"/>
              </a:buClr>
              <a:buSzTx/>
              <a:buFont typeface="Arial" pitchFamily="34" charset="0"/>
              <a:buNone/>
              <a:tabLst/>
              <a:defRPr/>
            </a:pPr>
            <a:r>
              <a:rPr lang="en-US" sz="1800" b="1" dirty="0" smtClean="0">
                <a:solidFill>
                  <a:srgbClr val="E87722"/>
                </a:solidFill>
              </a:rPr>
              <a:t>The HSA Dashboard</a:t>
            </a: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 tab on the myCDH.optum.com toolbar shows: </a:t>
            </a:r>
          </a:p>
          <a:p>
            <a:pPr lvl="1" indent="-182880">
              <a:buClr>
                <a:srgbClr val="E87722"/>
              </a:buClr>
              <a:buFont typeface="Arial" pitchFamily="34" charset="0"/>
              <a:buChar char="•"/>
              <a:defRPr/>
            </a:pPr>
            <a:r>
              <a:rPr kumimoji="0" lang="en-US" b="0" i="0" u="none" strike="noStrike" kern="1200" cap="none" spc="0" normalizeH="0" baseline="0" noProof="0" dirty="0" smtClean="0">
                <a:ln>
                  <a:noFill/>
                </a:ln>
                <a:solidFill>
                  <a:srgbClr val="53565A"/>
                </a:solidFill>
                <a:effectLst/>
                <a:uLnTx/>
                <a:uFillTx/>
                <a:latin typeface="Arial" pitchFamily="34" charset="0"/>
                <a:ea typeface="+mn-ea"/>
                <a:cs typeface="Arial" pitchFamily="34" charset="0"/>
              </a:rPr>
              <a:t>Total HSA cash balance</a:t>
            </a:r>
          </a:p>
          <a:p>
            <a:pPr lvl="1" indent="-182880">
              <a:buClr>
                <a:srgbClr val="E87722"/>
              </a:buClr>
              <a:buFont typeface="Arial" pitchFamily="34" charset="0"/>
              <a:buChar char="•"/>
              <a:defRPr/>
            </a:pPr>
            <a:r>
              <a:rPr kumimoji="0" lang="en-US" b="0" i="0" u="none" strike="noStrike" kern="1200" cap="none" spc="0" normalizeH="0" baseline="0" noProof="0" dirty="0" smtClean="0">
                <a:ln>
                  <a:noFill/>
                </a:ln>
                <a:solidFill>
                  <a:srgbClr val="53565A"/>
                </a:solidFill>
                <a:effectLst/>
                <a:uLnTx/>
                <a:uFillTx/>
                <a:latin typeface="Arial" pitchFamily="34" charset="0"/>
                <a:ea typeface="+mn-ea"/>
                <a:cs typeface="Arial" pitchFamily="34" charset="0"/>
              </a:rPr>
              <a:t>Investment account balance</a:t>
            </a:r>
          </a:p>
          <a:p>
            <a:pPr marL="171450" marR="0" lvl="0" indent="-171450" algn="l" defTabSz="914400" rtl="0" eaLnBrk="1" fontAlgn="auto" latinLnBrk="0" hangingPunct="1">
              <a:lnSpc>
                <a:spcPct val="100000"/>
              </a:lnSpc>
              <a:spcBef>
                <a:spcPts val="0"/>
              </a:spcBef>
              <a:buClr>
                <a:srgbClr val="D45D00"/>
              </a:buClr>
              <a:buSzTx/>
              <a:buFont typeface="Arial" pitchFamily="34" charset="0"/>
              <a:buChar char="•"/>
              <a:tabLst/>
              <a:defRPr/>
            </a:pPr>
            <a:endParaRPr lang="en-US" sz="1800" dirty="0">
              <a:solidFill>
                <a:srgbClr val="53565A"/>
              </a:solidFill>
            </a:endParaRPr>
          </a:p>
          <a:p>
            <a:pPr marL="171450" marR="0" lvl="0" indent="-171450" algn="l" defTabSz="914400" rtl="0" eaLnBrk="1" fontAlgn="auto" latinLnBrk="0" hangingPunct="1">
              <a:lnSpc>
                <a:spcPct val="100000"/>
              </a:lnSpc>
              <a:spcBef>
                <a:spcPts val="0"/>
              </a:spcBef>
              <a:buClr>
                <a:srgbClr val="D45D00"/>
              </a:buClr>
              <a:buSzTx/>
              <a:buFont typeface="Arial" pitchFamily="34" charset="0"/>
              <a:buChar char="•"/>
              <a:tabLst/>
              <a:defRPr/>
            </a:pPr>
            <a:endParaRPr kumimoji="0" lang="en-US" sz="1800" b="0" i="0" u="none" strike="noStrike" kern="1200" cap="none" spc="0" normalizeH="0" baseline="0" noProof="0" dirty="0" smtClean="0">
              <a:ln>
                <a:noFill/>
              </a:ln>
              <a:solidFill>
                <a:srgbClr val="53565A"/>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buClr>
                <a:srgbClr val="D45D00"/>
              </a:buClr>
              <a:buSzTx/>
              <a:buNone/>
              <a:tabLst/>
              <a:defRPr/>
            </a:pPr>
            <a:r>
              <a:rPr lang="en-US" sz="1800" b="1" dirty="0" smtClean="0">
                <a:solidFill>
                  <a:srgbClr val="E87722"/>
                </a:solidFill>
              </a:rPr>
              <a:t>Remember:</a:t>
            </a:r>
          </a:p>
          <a:p>
            <a:pPr marL="0" marR="0" lvl="0" indent="0" algn="ctr" defTabSz="914400" rtl="0" eaLnBrk="1" fontAlgn="auto" latinLnBrk="0" hangingPunct="1">
              <a:lnSpc>
                <a:spcPct val="100000"/>
              </a:lnSpc>
              <a:spcBef>
                <a:spcPts val="0"/>
              </a:spcBef>
              <a:buClr>
                <a:srgbClr val="D45D00"/>
              </a:buClr>
              <a:buSzTx/>
              <a:buNone/>
              <a:tabLst/>
              <a:defRPr/>
            </a:pPr>
            <a:r>
              <a:rPr lang="en-US" sz="1800" dirty="0">
                <a:solidFill>
                  <a:srgbClr val="53565A"/>
                </a:solidFill>
              </a:rPr>
              <a:t>I</a:t>
            </a:r>
            <a:r>
              <a:rPr lang="en-US" sz="1800" dirty="0" smtClean="0">
                <a:solidFill>
                  <a:srgbClr val="53565A"/>
                </a:solidFill>
              </a:rPr>
              <a:t>f your cash account balance exceeds $2,600, you are eligible to invest, if you choose</a:t>
            </a:r>
            <a:endParaRPr kumimoji="0" lang="en-US" sz="1800" b="0" u="none" strike="noStrike" kern="1200" cap="none" spc="0" normalizeH="0" baseline="0" noProof="0" dirty="0">
              <a:ln>
                <a:noFill/>
              </a:ln>
              <a:solidFill>
                <a:srgbClr val="53565A"/>
              </a:solidFill>
              <a:effectLst/>
              <a:uLnTx/>
              <a:uFillTx/>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9" name="Picture 8"/>
          <p:cNvPicPr/>
          <p:nvPr/>
        </p:nvPicPr>
        <p:blipFill rotWithShape="1">
          <a:blip r:embed="rId4">
            <a:extLst>
              <a:ext uri="{28A0092B-C50C-407E-A947-70E740481C1C}">
                <a14:useLocalDpi xmlns:a14="http://schemas.microsoft.com/office/drawing/2010/main" val="0"/>
              </a:ext>
            </a:extLst>
          </a:blip>
          <a:srcRect l="3348" r="5357" b="10103"/>
          <a:stretch/>
        </p:blipFill>
        <p:spPr bwMode="auto">
          <a:xfrm>
            <a:off x="3825025" y="1371600"/>
            <a:ext cx="4495801" cy="4572000"/>
          </a:xfrm>
          <a:prstGeom prst="rect">
            <a:avLst/>
          </a:prstGeom>
          <a:ln>
            <a:solidFill>
              <a:schemeClr val="tx1"/>
            </a:solidFill>
          </a:ln>
          <a:effectLst>
            <a:outerShdw blurRad="292100" dist="139700" dir="2700000" algn="tl" rotWithShape="0">
              <a:srgbClr val="333333">
                <a:alpha val="65000"/>
              </a:srgbClr>
            </a:outerShdw>
          </a:effectLst>
        </p:spPr>
      </p:pic>
      <p:sp>
        <p:nvSpPr>
          <p:cNvPr id="10" name="Oval 9"/>
          <p:cNvSpPr/>
          <p:nvPr/>
        </p:nvSpPr>
        <p:spPr>
          <a:xfrm>
            <a:off x="4249475" y="3429000"/>
            <a:ext cx="643247" cy="325582"/>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grpSp>
        <p:nvGrpSpPr>
          <p:cNvPr id="7" name="Group 6"/>
          <p:cNvGrpSpPr/>
          <p:nvPr/>
        </p:nvGrpSpPr>
        <p:grpSpPr>
          <a:xfrm>
            <a:off x="2043806" y="6553200"/>
            <a:ext cx="5029311" cy="353946"/>
            <a:chOff x="2161244" y="5911307"/>
            <a:chExt cx="5029311" cy="353946"/>
          </a:xfrm>
        </p:grpSpPr>
        <p:sp>
          <p:nvSpPr>
            <p:cNvPr id="8" name="TextBox 7"/>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1" name="Rounded Rectangle 10"/>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14431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a:solidFill>
                  <a:srgbClr val="E87722"/>
                </a:solidFill>
                <a:latin typeface="Arial"/>
                <a:cs typeface="Calibri"/>
              </a:rPr>
              <a:t>Getting started</a:t>
            </a:r>
          </a:p>
        </p:txBody>
      </p:sp>
      <p:sp>
        <p:nvSpPr>
          <p:cNvPr id="13" name="Content Placeholder 2"/>
          <p:cNvSpPr txBox="1">
            <a:spLocks/>
          </p:cNvSpPr>
          <p:nvPr/>
        </p:nvSpPr>
        <p:spPr>
          <a:xfrm>
            <a:off x="533400" y="1589315"/>
            <a:ext cx="2757282" cy="4082143"/>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D45D00"/>
              </a:buClr>
              <a:buSzTx/>
              <a:buFont typeface="Arial" pitchFamily="34" charset="0"/>
              <a:buNone/>
              <a:tabLst/>
              <a:defRPr/>
            </a:pPr>
            <a:r>
              <a:rPr kumimoji="0" lang="en-US" sz="1800" b="1" i="0" u="none" strike="noStrike" kern="1200" cap="none" spc="0" normalizeH="0" baseline="0" noProof="0" dirty="0" smtClean="0">
                <a:ln>
                  <a:noFill/>
                </a:ln>
                <a:solidFill>
                  <a:srgbClr val="E87722"/>
                </a:solidFill>
                <a:effectLst/>
                <a:uLnTx/>
                <a:uFillTx/>
                <a:latin typeface="Arial" pitchFamily="34" charset="0"/>
                <a:ea typeface="+mn-ea"/>
                <a:cs typeface="Arial" pitchFamily="34" charset="0"/>
              </a:rPr>
              <a:t>Review the education and tools provided at myCDH.optum.com:</a:t>
            </a:r>
          </a:p>
          <a:p>
            <a:pPr marL="0" marR="0" lvl="0" indent="0" algn="l" defTabSz="914400" rtl="0" eaLnBrk="1" fontAlgn="auto" latinLnBrk="0" hangingPunct="1">
              <a:lnSpc>
                <a:spcPct val="100000"/>
              </a:lnSpc>
              <a:spcBef>
                <a:spcPts val="0"/>
              </a:spcBef>
              <a:spcAft>
                <a:spcPts val="600"/>
              </a:spcAft>
              <a:buClr>
                <a:srgbClr val="D45D00"/>
              </a:buClr>
              <a:buSzTx/>
              <a:buFont typeface="Arial" pitchFamily="34" charset="0"/>
              <a:buNone/>
              <a:tabLst/>
              <a:defRPr/>
            </a:pPr>
            <a:endParaRPr kumimoji="0" lang="en-US" sz="1800" b="1" i="0" u="none" strike="noStrike" kern="1200" cap="none" spc="0" normalizeH="0" baseline="0" noProof="0" dirty="0" smtClean="0">
              <a:ln>
                <a:noFill/>
              </a:ln>
              <a:solidFill>
                <a:srgbClr val="53565A"/>
              </a:solidFill>
              <a:effectLst/>
              <a:uLnTx/>
              <a:uFillTx/>
              <a:latin typeface="Arial" pitchFamily="34" charset="0"/>
              <a:ea typeface="+mn-ea"/>
              <a:cs typeface="Arial" pitchFamily="34" charset="0"/>
            </a:endParaRPr>
          </a:p>
          <a:p>
            <a:pPr lvl="1" indent="-182880">
              <a:buClr>
                <a:srgbClr val="E87722"/>
              </a:buClr>
              <a:buFont typeface="Arial" pitchFamily="34" charset="0"/>
              <a:buChar char="•"/>
              <a:defRPr/>
            </a:pPr>
            <a:r>
              <a:rPr lang="en-US" dirty="0">
                <a:solidFill>
                  <a:srgbClr val="53565A"/>
                </a:solidFill>
              </a:rPr>
              <a:t>Documents and forms</a:t>
            </a:r>
          </a:p>
          <a:p>
            <a:pPr lvl="1" indent="-182880">
              <a:buClr>
                <a:srgbClr val="E87722"/>
              </a:buClr>
              <a:buFont typeface="Arial" pitchFamily="34" charset="0"/>
              <a:buChar char="•"/>
              <a:defRPr/>
            </a:pPr>
            <a:r>
              <a:rPr lang="en-US" dirty="0">
                <a:solidFill>
                  <a:srgbClr val="53565A"/>
                </a:solidFill>
              </a:rPr>
              <a:t>Common questions</a:t>
            </a:r>
          </a:p>
          <a:p>
            <a:pPr lvl="1" indent="-182880">
              <a:buClr>
                <a:srgbClr val="E87722"/>
              </a:buClr>
              <a:buFont typeface="Arial" pitchFamily="34" charset="0"/>
              <a:buChar char="•"/>
              <a:defRPr/>
            </a:pPr>
            <a:r>
              <a:rPr lang="en-US" dirty="0">
                <a:solidFill>
                  <a:srgbClr val="53565A"/>
                </a:solidFill>
              </a:rPr>
              <a:t>Quick links</a:t>
            </a:r>
          </a:p>
          <a:p>
            <a:pPr lvl="1" indent="-182880">
              <a:buClr>
                <a:srgbClr val="E87722"/>
              </a:buClr>
              <a:buFont typeface="Arial" pitchFamily="34" charset="0"/>
              <a:buChar char="•"/>
              <a:defRPr/>
            </a:pPr>
            <a:r>
              <a:rPr lang="en-US" dirty="0">
                <a:solidFill>
                  <a:srgbClr val="53565A"/>
                </a:solidFill>
              </a:rPr>
              <a:t>Customer service</a:t>
            </a:r>
          </a:p>
          <a:p>
            <a:pPr lvl="1" indent="-182880">
              <a:buClr>
                <a:srgbClr val="E87722"/>
              </a:buClr>
              <a:buFont typeface="Arial" pitchFamily="34" charset="0"/>
              <a:buChar char="•"/>
              <a:defRPr/>
            </a:pPr>
            <a:r>
              <a:rPr lang="en-US" dirty="0">
                <a:solidFill>
                  <a:srgbClr val="53565A"/>
                </a:solidFill>
              </a:rPr>
              <a:t>… and more!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grpSp>
        <p:nvGrpSpPr>
          <p:cNvPr id="3" name="Group 2"/>
          <p:cNvGrpSpPr/>
          <p:nvPr/>
        </p:nvGrpSpPr>
        <p:grpSpPr>
          <a:xfrm>
            <a:off x="3810239" y="1589315"/>
            <a:ext cx="4428011" cy="4309850"/>
            <a:chOff x="3810239" y="1589315"/>
            <a:chExt cx="4428011" cy="4309850"/>
          </a:xfrm>
        </p:grpSpPr>
        <p:pic>
          <p:nvPicPr>
            <p:cNvPr id="16" name="Picture 15" descr="C:\Users\akackma\AppData\Local\Temp\SNAGHTML15afac9.PNG"/>
            <p:cNvPicPr/>
            <p:nvPr/>
          </p:nvPicPr>
          <p:blipFill>
            <a:blip r:embed="rId4">
              <a:extLst>
                <a:ext uri="{28A0092B-C50C-407E-A947-70E740481C1C}">
                  <a14:useLocalDpi xmlns:a14="http://schemas.microsoft.com/office/drawing/2010/main" val="0"/>
                </a:ext>
              </a:extLst>
            </a:blip>
            <a:srcRect/>
            <a:stretch>
              <a:fillRect/>
            </a:stretch>
          </p:blipFill>
          <p:spPr bwMode="auto">
            <a:xfrm>
              <a:off x="3810239" y="1589315"/>
              <a:ext cx="4428011" cy="4309850"/>
            </a:xfrm>
            <a:prstGeom prst="rect">
              <a:avLst/>
            </a:prstGeom>
            <a:ln>
              <a:solidFill>
                <a:schemeClr val="tx1"/>
              </a:solid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2232991"/>
              <a:ext cx="880325" cy="20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8469" y="2277134"/>
              <a:ext cx="91440" cy="9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2648115"/>
              <a:ext cx="176213" cy="10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Oval 14"/>
          <p:cNvSpPr/>
          <p:nvPr/>
        </p:nvSpPr>
        <p:spPr>
          <a:xfrm>
            <a:off x="5314001" y="2376675"/>
            <a:ext cx="643247" cy="325582"/>
          </a:xfrm>
          <a:prstGeom prst="ellipse">
            <a:avLst/>
          </a:prstGeom>
          <a:noFill/>
          <a:ln w="38100" cap="flat" cmpd="sng" algn="ctr">
            <a:solidFill>
              <a:srgbClr val="53565A"/>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a:ea typeface="+mn-ea"/>
              <a:cs typeface="+mn-cs"/>
            </a:endParaRPr>
          </a:p>
        </p:txBody>
      </p:sp>
      <p:grpSp>
        <p:nvGrpSpPr>
          <p:cNvPr id="12" name="Group 11"/>
          <p:cNvGrpSpPr/>
          <p:nvPr/>
        </p:nvGrpSpPr>
        <p:grpSpPr>
          <a:xfrm>
            <a:off x="2043806" y="6553200"/>
            <a:ext cx="5029311" cy="353946"/>
            <a:chOff x="2161244" y="5911307"/>
            <a:chExt cx="5029311" cy="353946"/>
          </a:xfrm>
        </p:grpSpPr>
        <p:sp>
          <p:nvSpPr>
            <p:cNvPr id="17" name="TextBox 16"/>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18" name="Rounded Rectangle 17"/>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13328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147" y="281637"/>
            <a:ext cx="6847757" cy="467032"/>
          </a:xfrm>
          <a:prstGeom prst="rect">
            <a:avLst/>
          </a:prstGeom>
          <a:noFill/>
        </p:spPr>
        <p:txBody>
          <a:bodyPr wrap="square" lIns="0" tIns="0" rIns="0" bIns="0" rtlCol="0">
            <a:noAutofit/>
          </a:bodyPr>
          <a:lstStyle/>
          <a:p>
            <a:pPr defTabSz="457200"/>
            <a:r>
              <a:rPr lang="en-US" sz="2800" b="1" dirty="0" smtClean="0">
                <a:solidFill>
                  <a:srgbClr val="E87722"/>
                </a:solidFill>
                <a:latin typeface="Arial"/>
                <a:cs typeface="Calibri"/>
              </a:rPr>
              <a:t>Step one: setting allocations</a:t>
            </a:r>
            <a:endParaRPr lang="en-US" sz="2800" b="1" dirty="0">
              <a:solidFill>
                <a:srgbClr val="E87722"/>
              </a:solidFill>
              <a:latin typeface="Arial"/>
              <a:cs typeface="Calibri"/>
            </a:endParaRPr>
          </a:p>
        </p:txBody>
      </p:sp>
      <p:sp>
        <p:nvSpPr>
          <p:cNvPr id="4" name="Content Placeholder 2"/>
          <p:cNvSpPr txBox="1">
            <a:spLocks/>
          </p:cNvSpPr>
          <p:nvPr/>
        </p:nvSpPr>
        <p:spPr>
          <a:xfrm>
            <a:off x="290718" y="1589314"/>
            <a:ext cx="8396082" cy="2373086"/>
          </a:xfrm>
          <a:prstGeom prst="rect">
            <a:avLst/>
          </a:prstGeom>
        </p:spPr>
        <p:txBody>
          <a:bodyPr vert="horz" lIns="0" tIns="0" rIns="0" bIns="0" rtlCol="0" anchor="ctr">
            <a:noAutofit/>
          </a:bodyPr>
          <a:lstStyle>
            <a:lvl1pPr marL="171450" indent="-171450" algn="l" defTabSz="914400" rtl="0" eaLnBrk="1" latinLnBrk="0" hangingPunct="1">
              <a:lnSpc>
                <a:spcPct val="100000"/>
              </a:lnSpc>
              <a:spcBef>
                <a:spcPts val="0"/>
              </a:spcBef>
              <a:spcAft>
                <a:spcPts val="600"/>
              </a:spcAft>
              <a:buClr>
                <a:schemeClr val="accent1"/>
              </a:buClr>
              <a:buFont typeface="Arial" pitchFamily="34" charset="0"/>
              <a:buChar char="•"/>
              <a:defRPr sz="2000" kern="1200">
                <a:solidFill>
                  <a:schemeClr val="tx1"/>
                </a:solidFill>
                <a:latin typeface="Arial" pitchFamily="34" charset="0"/>
                <a:ea typeface="+mn-ea"/>
                <a:cs typeface="Arial" pitchFamily="34" charset="0"/>
              </a:defRPr>
            </a:lvl1pPr>
            <a:lvl2pPr marL="457200" indent="-228600" algn="l" defTabSz="914400" rtl="0" eaLnBrk="1" latinLnBrk="0" hangingPunct="1">
              <a:lnSpc>
                <a:spcPct val="100000"/>
              </a:lnSpc>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2pPr>
            <a:lvl3pPr marL="6858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3pPr>
            <a:lvl4pPr marL="971550" indent="-228600" algn="l" defTabSz="914400" rtl="0" eaLnBrk="1" latinLnBrk="0" hangingPunct="1">
              <a:lnSpc>
                <a:spcPct val="100000"/>
              </a:lnSpc>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143000" indent="-171450" algn="l" defTabSz="914400" rtl="0" eaLnBrk="1" latinLnBrk="0" hangingPunct="1">
              <a:lnSpc>
                <a:spcPct val="100000"/>
              </a:lnSpc>
              <a:spcBef>
                <a:spcPts val="0"/>
              </a:spcBef>
              <a:spcAft>
                <a:spcPts val="600"/>
              </a:spcAft>
              <a:buClr>
                <a:schemeClr val="accent1"/>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182880">
              <a:buClr>
                <a:srgbClr val="E87722"/>
              </a:buClr>
              <a:defRPr/>
            </a:pPr>
            <a:r>
              <a:rPr kumimoji="0" lang="en-US" sz="1800" i="0" u="none" strike="noStrike" kern="1200" cap="none" spc="0" normalizeH="0" baseline="0" noProof="0" dirty="0" smtClean="0">
                <a:ln>
                  <a:noFill/>
                </a:ln>
                <a:solidFill>
                  <a:srgbClr val="53565A"/>
                </a:solidFill>
                <a:effectLst/>
                <a:uLnTx/>
                <a:uFillTx/>
                <a:latin typeface="Arial" pitchFamily="34" charset="0"/>
                <a:ea typeface="+mn-ea"/>
                <a:cs typeface="Arial" pitchFamily="34" charset="0"/>
              </a:rPr>
              <a:t>The first step to investing your HSA is setting</a:t>
            </a:r>
            <a:r>
              <a:rPr kumimoji="0" lang="en-US" sz="1800" i="0" u="none" strike="noStrike" kern="1200" cap="none" spc="0" normalizeH="0" noProof="0" dirty="0" smtClean="0">
                <a:ln>
                  <a:noFill/>
                </a:ln>
                <a:solidFill>
                  <a:srgbClr val="53565A"/>
                </a:solidFill>
                <a:effectLst/>
                <a:uLnTx/>
                <a:uFillTx/>
                <a:latin typeface="Arial" pitchFamily="34" charset="0"/>
                <a:ea typeface="+mn-ea"/>
                <a:cs typeface="Arial" pitchFamily="34" charset="0"/>
              </a:rPr>
              <a:t> the allocations for your desired investments based on your personal financial situation, goals and objectives.</a:t>
            </a:r>
            <a:endParaRPr kumimoji="0" lang="en-US" sz="1600" i="0" u="none" strike="noStrike" kern="1200" cap="none" spc="0" normalizeH="0" noProof="0" dirty="0" smtClean="0">
              <a:ln>
                <a:noFill/>
              </a:ln>
              <a:solidFill>
                <a:srgbClr val="53565A"/>
              </a:solidFill>
              <a:effectLst/>
              <a:uLnTx/>
              <a:uFillTx/>
              <a:latin typeface="Arial" pitchFamily="34" charset="0"/>
              <a:ea typeface="+mn-ea"/>
              <a:cs typeface="Arial" pitchFamily="34" charset="0"/>
            </a:endParaRPr>
          </a:p>
          <a:p>
            <a:pPr marL="457200" marR="0" lvl="0" indent="-182880" algn="l" defTabSz="914400" rtl="0" eaLnBrk="1" fontAlgn="auto" latinLnBrk="0" hangingPunct="1">
              <a:lnSpc>
                <a:spcPct val="100000"/>
              </a:lnSpc>
              <a:spcBef>
                <a:spcPts val="0"/>
              </a:spcBef>
              <a:spcAft>
                <a:spcPts val="600"/>
              </a:spcAft>
              <a:buClr>
                <a:srgbClr val="E87722"/>
              </a:buClr>
              <a:buSzTx/>
              <a:buFont typeface="Arial" pitchFamily="34" charset="0"/>
              <a:buNone/>
              <a:tabLst/>
              <a:defRPr/>
            </a:pPr>
            <a:endParaRPr lang="en-US" sz="1800" b="1" baseline="0" dirty="0">
              <a:solidFill>
                <a:srgbClr val="53565A"/>
              </a:solidFill>
            </a:endParaRPr>
          </a:p>
          <a:p>
            <a:pPr marL="457200" indent="-182880">
              <a:buClr>
                <a:srgbClr val="E87722"/>
              </a:buClr>
              <a:defRPr/>
            </a:pPr>
            <a:r>
              <a:rPr lang="en-US" sz="1800" b="1" dirty="0" smtClean="0">
                <a:solidFill>
                  <a:srgbClr val="53565A"/>
                </a:solidFill>
              </a:rPr>
              <a:t>Please note: </a:t>
            </a:r>
            <a:r>
              <a:rPr lang="en-US" sz="1800" dirty="0">
                <a:solidFill>
                  <a:srgbClr val="53565A"/>
                </a:solidFill>
              </a:rPr>
              <a:t>i</a:t>
            </a:r>
            <a:r>
              <a:rPr lang="en-US" sz="1800" dirty="0" smtClean="0">
                <a:solidFill>
                  <a:srgbClr val="53565A"/>
                </a:solidFill>
              </a:rPr>
              <a:t>f </a:t>
            </a:r>
            <a:r>
              <a:rPr lang="en-US" sz="1800" dirty="0">
                <a:solidFill>
                  <a:srgbClr val="53565A"/>
                </a:solidFill>
              </a:rPr>
              <a:t>no allocation is </a:t>
            </a:r>
            <a:r>
              <a:rPr lang="en-US" sz="1800" dirty="0" smtClean="0">
                <a:solidFill>
                  <a:srgbClr val="53565A"/>
                </a:solidFill>
              </a:rPr>
              <a:t>set, </a:t>
            </a:r>
            <a:r>
              <a:rPr lang="en-US" sz="1800" dirty="0">
                <a:solidFill>
                  <a:srgbClr val="53565A"/>
                </a:solidFill>
              </a:rPr>
              <a:t>100% of </a:t>
            </a:r>
            <a:r>
              <a:rPr lang="en-US" sz="1800" dirty="0" smtClean="0">
                <a:solidFill>
                  <a:srgbClr val="53565A"/>
                </a:solidFill>
              </a:rPr>
              <a:t>your HSA </a:t>
            </a:r>
            <a:r>
              <a:rPr lang="en-US" sz="1800" dirty="0">
                <a:solidFill>
                  <a:srgbClr val="53565A"/>
                </a:solidFill>
              </a:rPr>
              <a:t>funds will automatically be invested in the  Fidelity Government Money Market </a:t>
            </a:r>
            <a:r>
              <a:rPr lang="en-US" sz="1800" dirty="0" smtClean="0">
                <a:solidFill>
                  <a:srgbClr val="53565A"/>
                </a:solidFill>
              </a:rPr>
              <a:t>fund.</a:t>
            </a:r>
            <a:endParaRPr lang="en-US" sz="1800" dirty="0">
              <a:solidFill>
                <a:srgbClr val="53565A"/>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52" y="248956"/>
            <a:ext cx="1676400" cy="514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347" y="4191000"/>
            <a:ext cx="1974823" cy="1974823"/>
          </a:xfrm>
          <a:prstGeom prst="rect">
            <a:avLst/>
          </a:prstGeom>
        </p:spPr>
      </p:pic>
      <p:grpSp>
        <p:nvGrpSpPr>
          <p:cNvPr id="7" name="Group 6"/>
          <p:cNvGrpSpPr/>
          <p:nvPr/>
        </p:nvGrpSpPr>
        <p:grpSpPr>
          <a:xfrm>
            <a:off x="2043806" y="6553200"/>
            <a:ext cx="5029311" cy="353946"/>
            <a:chOff x="2161244" y="5911307"/>
            <a:chExt cx="5029311" cy="353946"/>
          </a:xfrm>
        </p:grpSpPr>
        <p:sp>
          <p:nvSpPr>
            <p:cNvPr id="8" name="TextBox 7"/>
            <p:cNvSpPr txBox="1"/>
            <p:nvPr/>
          </p:nvSpPr>
          <p:spPr>
            <a:xfrm>
              <a:off x="2161244" y="5911307"/>
              <a:ext cx="5029311" cy="353946"/>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Investments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are not FDIC insured, are not guaranteed by Optum Bank</a:t>
              </a:r>
              <a:r>
                <a:rPr kumimoji="0" lang="en-US" sz="700" i="0" u="none" strike="noStrike" kern="0" cap="none" spc="0" normalizeH="0" baseline="30000" noProof="0" dirty="0">
                  <a:ln>
                    <a:noFill/>
                  </a:ln>
                  <a:solidFill>
                    <a:schemeClr val="bg1">
                      <a:lumMod val="50000"/>
                    </a:schemeClr>
                  </a:solidFill>
                  <a:effectLst/>
                  <a:uLnTx/>
                  <a:uFillTx/>
                  <a:latin typeface="Arial"/>
                  <a:cs typeface="Calibri Light"/>
                </a:rPr>
                <a:t>®</a:t>
              </a:r>
              <a:r>
                <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rPr>
                <a:t>, </a:t>
              </a:r>
              <a:r>
                <a:rPr kumimoji="0" lang="en-US" sz="700" i="0" u="none" strike="noStrike" kern="0" cap="none" spc="0" normalizeH="0" baseline="0" noProof="0" dirty="0">
                  <a:ln>
                    <a:noFill/>
                  </a:ln>
                  <a:solidFill>
                    <a:schemeClr val="bg1">
                      <a:lumMod val="50000"/>
                    </a:schemeClr>
                  </a:solidFill>
                  <a:effectLst/>
                  <a:uLnTx/>
                  <a:uFillTx/>
                  <a:latin typeface="Arial"/>
                  <a:cs typeface="Calibri Light"/>
                </a:rPr>
                <a:t>and may lose value. </a:t>
              </a:r>
              <a:endParaRPr kumimoji="0" lang="en-US" sz="700" i="0" u="none" strike="noStrike" kern="0" cap="none" spc="0" normalizeH="0" baseline="0" noProof="0" dirty="0" smtClean="0">
                <a:ln>
                  <a:noFill/>
                </a:ln>
                <a:solidFill>
                  <a:schemeClr val="bg1">
                    <a:lumMod val="50000"/>
                  </a:schemeClr>
                </a:solidFill>
                <a:effectLst/>
                <a:uLnTx/>
                <a:uFillTx/>
                <a:latin typeface="Arial"/>
                <a:cs typeface="Calibri Light"/>
              </a:endParaRPr>
            </a:p>
          </p:txBody>
        </p:sp>
        <p:sp>
          <p:nvSpPr>
            <p:cNvPr id="9" name="Rounded Rectangle 8"/>
            <p:cNvSpPr/>
            <p:nvPr/>
          </p:nvSpPr>
          <p:spPr>
            <a:xfrm>
              <a:off x="2593294" y="6024222"/>
              <a:ext cx="4165210" cy="128114"/>
            </a:xfrm>
            <a:prstGeom prst="roundRect">
              <a:avLst/>
            </a:prstGeom>
            <a:noFill/>
            <a:ln w="6350" cap="flat" cmpd="sng" algn="ctr">
              <a:solidFill>
                <a:schemeClr val="bg1">
                  <a:lumMod val="50000"/>
                </a:schemeClr>
              </a:solidFill>
              <a:prstDash val="solid"/>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lumMod val="50000"/>
                  </a:schemeClr>
                </a:solidFill>
                <a:effectLst/>
                <a:uLnTx/>
                <a:uFillTx/>
                <a:latin typeface="Arial"/>
                <a:ea typeface="+mn-ea"/>
                <a:cs typeface="+mn-cs"/>
              </a:endParaRPr>
            </a:p>
          </p:txBody>
        </p:sp>
      </p:grpSp>
    </p:spTree>
    <p:extLst>
      <p:ext uri="{BB962C8B-B14F-4D97-AF65-F5344CB8AC3E}">
        <p14:creationId xmlns:p14="http://schemas.microsoft.com/office/powerpoint/2010/main" val="2467342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8DF768BA7C8542A92C56B086ECAE13" ma:contentTypeVersion="5" ma:contentTypeDescription="Create a new document." ma:contentTypeScope="" ma:versionID="d5b96f3972e64d371e208c3213f2d453">
  <xsd:schema xmlns:xsd="http://www.w3.org/2001/XMLSchema" xmlns:p="http://schemas.microsoft.com/office/2006/metadata/properties" xmlns:ns2="b5ed0122-fc15-4c52-a40b-69cc2114effd" targetNamespace="http://schemas.microsoft.com/office/2006/metadata/properties" ma:root="true" ma:fieldsID="8edf7a1aa944d358a6c32f63163d9aeb" ns2:_="">
    <xsd:import namespace="b5ed0122-fc15-4c52-a40b-69cc2114effd"/>
    <xsd:element name="properties">
      <xsd:complexType>
        <xsd:sequence>
          <xsd:element name="documentManagement">
            <xsd:complexType>
              <xsd:all>
                <xsd:element ref="ns2:Status" minOccurs="0"/>
                <xsd:element ref="ns2:Remaining_x0020_Reviewers" minOccurs="0"/>
              </xsd:all>
            </xsd:complexType>
          </xsd:element>
        </xsd:sequence>
      </xsd:complexType>
    </xsd:element>
  </xsd:schema>
  <xsd:schema xmlns:xsd="http://www.w3.org/2001/XMLSchema" xmlns:dms="http://schemas.microsoft.com/office/2006/documentManagement/types" targetNamespace="b5ed0122-fc15-4c52-a40b-69cc2114effd" elementFormDefault="qualified">
    <xsd:import namespace="http://schemas.microsoft.com/office/2006/documentManagement/types"/>
    <xsd:element name="Status" ma:index="8" nillable="true" ma:displayName="Status" ma:default="Active" ma:format="Dropdown" ma:internalName="Status">
      <xsd:simpleType>
        <xsd:restriction base="dms:Choice">
          <xsd:enumeration value="Active"/>
          <xsd:enumeration value="Closed"/>
        </xsd:restriction>
      </xsd:simpleType>
    </xsd:element>
    <xsd:element name="Remaining_x0020_Reviewers" ma:index="9" nillable="true" ma:displayName="Remaining Reviewers" ma:internalName="Remaining_x0020_Reviewers">
      <xsd:complexType>
        <xsd:complexContent>
          <xsd:extension base="dms:MultiChoice">
            <xsd:sequence>
              <xsd:element name="Value" maxOccurs="unbounded" minOccurs="0" nillable="true">
                <xsd:simpleType>
                  <xsd:restriction base="dms:Choice">
                    <xsd:enumeration value="Jill"/>
                    <xsd:enumeration value="Joel"/>
                    <xsd:enumeration value="John"/>
                    <xsd:enumeration value="Vasi"/>
                    <xsd:enumeration value="Brent"/>
                    <xsd:enumeration value="Jaya"/>
                    <xsd:enumeration value="Robert"/>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Remaining_x0020_Reviewers xmlns="b5ed0122-fc15-4c52-a40b-69cc2114effd"/>
    <Status xmlns="b5ed0122-fc15-4c52-a40b-69cc2114effd">Closed</Status>
  </documentManagement>
</p:properties>
</file>

<file path=customXml/itemProps1.xml><?xml version="1.0" encoding="utf-8"?>
<ds:datastoreItem xmlns:ds="http://schemas.openxmlformats.org/officeDocument/2006/customXml" ds:itemID="{07AED5B9-BE67-4BAA-8B73-95F3CBD9BBE7}">
  <ds:schemaRefs>
    <ds:schemaRef ds:uri="http://schemas.microsoft.com/sharepoint/v3/contenttype/forms"/>
  </ds:schemaRefs>
</ds:datastoreItem>
</file>

<file path=customXml/itemProps2.xml><?xml version="1.0" encoding="utf-8"?>
<ds:datastoreItem xmlns:ds="http://schemas.openxmlformats.org/officeDocument/2006/customXml" ds:itemID="{5DCF1810-A5C6-4F4D-ADA1-8E675306D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ed0122-fc15-4c52-a40b-69cc2114eff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1016DF6-B9E7-4EB5-8F17-59A726BD8524}">
  <ds:schemaRefs>
    <ds:schemaRef ds:uri="http://schemas.microsoft.com/office/2006/metadata/properties"/>
    <ds:schemaRef ds:uri="http://www.w3.org/XML/1998/namespace"/>
    <ds:schemaRef ds:uri="http://purl.org/dc/elements/1.1/"/>
    <ds:schemaRef ds:uri="b5ed0122-fc15-4c52-a40b-69cc2114effd"/>
    <ds:schemaRef ds:uri="http://purl.org/dc/term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1528</TotalTime>
  <Words>3774</Words>
  <Application>Microsoft Office PowerPoint</Application>
  <PresentationFormat>On-screen Show (4:3)</PresentationFormat>
  <Paragraphs>346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UnitedHealth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HSA_Investing_Made_Easy_042016</dc:title>
  <dc:creator>Mykenzie Spaulding</dc:creator>
  <cp:lastModifiedBy>Schad, Angela</cp:lastModifiedBy>
  <cp:revision>124</cp:revision>
  <dcterms:created xsi:type="dcterms:W3CDTF">2016-02-01T14:39:49Z</dcterms:created>
  <dcterms:modified xsi:type="dcterms:W3CDTF">2016-08-29T16:02:55Z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0x0101009D8DF768BA7C8542A92C56B086ECAE13</vt:lpwstr>
  </property>
</Properties>
</file>